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6"/>
  </p:notesMasterIdLst>
  <p:sldIdLst>
    <p:sldId id="408" r:id="rId2"/>
    <p:sldId id="406" r:id="rId3"/>
    <p:sldId id="407" r:id="rId4"/>
    <p:sldId id="401" r:id="rId5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03" autoAdjust="0"/>
    <p:restoredTop sz="91754" autoAdjust="0"/>
  </p:normalViewPr>
  <p:slideViewPr>
    <p:cSldViewPr snapToGrid="0" snapToObjects="1">
      <p:cViewPr varScale="1">
        <p:scale>
          <a:sx n="109" d="100"/>
          <a:sy n="109" d="100"/>
        </p:scale>
        <p:origin x="3048" y="120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604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828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Temmuz</a:t>
            </a:r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2024-SAYI:14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6400" y="1950964"/>
            <a:ext cx="467671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b="1" dirty="0" smtClean="0"/>
              <a:t>TCMB PPK </a:t>
            </a:r>
            <a:r>
              <a:rPr lang="en-US" sz="1000" b="1" dirty="0" err="1" smtClean="0"/>
              <a:t>Kararı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Temmuz</a:t>
            </a:r>
            <a:r>
              <a:rPr lang="en-US" sz="1000" b="1" dirty="0" smtClean="0"/>
              <a:t> 2024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b="1" dirty="0" smtClean="0"/>
          </a:p>
          <a:p>
            <a:pPr algn="just"/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</a:t>
            </a:r>
            <a:r>
              <a:rPr lang="en-US" sz="900" dirty="0"/>
              <a:t> (TCMB) </a:t>
            </a:r>
            <a:r>
              <a:rPr lang="en-US" sz="900" dirty="0" err="1"/>
              <a:t>mayıs</a:t>
            </a:r>
            <a:r>
              <a:rPr lang="en-US" sz="900" dirty="0"/>
              <a:t> </a:t>
            </a:r>
            <a:r>
              <a:rPr lang="en-US" sz="900" dirty="0" err="1"/>
              <a:t>toplantısında</a:t>
            </a:r>
            <a:r>
              <a:rPr lang="en-US" sz="900" dirty="0"/>
              <a:t> </a:t>
            </a:r>
            <a:r>
              <a:rPr lang="en-US" sz="900" dirty="0" err="1"/>
              <a:t>olduğu</a:t>
            </a:r>
            <a:r>
              <a:rPr lang="en-US" sz="900" dirty="0"/>
              <a:t> gibi daha </a:t>
            </a:r>
            <a:r>
              <a:rPr lang="en-US" sz="900" dirty="0" err="1"/>
              <a:t>önce</a:t>
            </a:r>
            <a:r>
              <a:rPr lang="en-US" sz="900" dirty="0"/>
              <a:t> </a:t>
            </a:r>
            <a:r>
              <a:rPr lang="en-US" sz="900" dirty="0" err="1"/>
              <a:t>atılan</a:t>
            </a:r>
            <a:r>
              <a:rPr lang="en-US" sz="900" dirty="0"/>
              <a:t> </a:t>
            </a:r>
            <a:r>
              <a:rPr lang="en-US" sz="900" dirty="0" err="1"/>
              <a:t>sıkılaştırma</a:t>
            </a:r>
            <a:r>
              <a:rPr lang="en-US" sz="900" dirty="0"/>
              <a:t> </a:t>
            </a:r>
            <a:r>
              <a:rPr lang="en-US" sz="900" dirty="0" err="1"/>
              <a:t>adımlarının</a:t>
            </a:r>
            <a:r>
              <a:rPr lang="en-US" sz="900" dirty="0"/>
              <a:t> </a:t>
            </a:r>
            <a:r>
              <a:rPr lang="en-US" sz="900" dirty="0" err="1"/>
              <a:t>gecikmeli</a:t>
            </a:r>
            <a:r>
              <a:rPr lang="en-US" sz="900" dirty="0"/>
              <a:t> </a:t>
            </a:r>
            <a:r>
              <a:rPr lang="en-US" sz="900" dirty="0" err="1"/>
              <a:t>etkilerine</a:t>
            </a:r>
            <a:r>
              <a:rPr lang="en-US" sz="900" dirty="0"/>
              <a:t> </a:t>
            </a:r>
            <a:r>
              <a:rPr lang="en-US" sz="900" dirty="0" err="1"/>
              <a:t>işaret</a:t>
            </a:r>
            <a:r>
              <a:rPr lang="en-US" sz="900" dirty="0"/>
              <a:t> </a:t>
            </a:r>
            <a:r>
              <a:rPr lang="en-US" sz="900" dirty="0" err="1"/>
              <a:t>ederek</a:t>
            </a:r>
            <a:r>
              <a:rPr lang="en-US" sz="900" dirty="0"/>
              <a:t>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</a:t>
            </a:r>
            <a:r>
              <a:rPr lang="en-US" sz="900" dirty="0"/>
              <a:t> </a:t>
            </a:r>
            <a:r>
              <a:rPr lang="en-US" sz="900" dirty="0" err="1"/>
              <a:t>beklentilere</a:t>
            </a:r>
            <a:r>
              <a:rPr lang="en-US" sz="900" dirty="0"/>
              <a:t> </a:t>
            </a:r>
            <a:r>
              <a:rPr lang="en-US" sz="900" dirty="0" err="1"/>
              <a:t>paralel</a:t>
            </a:r>
            <a:r>
              <a:rPr lang="en-US" sz="900" dirty="0"/>
              <a:t> şekilde %50 </a:t>
            </a:r>
            <a:r>
              <a:rPr lang="en-US" sz="900" dirty="0" err="1"/>
              <a:t>seviyesinde</a:t>
            </a:r>
            <a:r>
              <a:rPr lang="en-US" sz="900" dirty="0"/>
              <a:t> </a:t>
            </a:r>
            <a:r>
              <a:rPr lang="en-US" sz="900" dirty="0" err="1"/>
              <a:t>tuttu</a:t>
            </a:r>
            <a:r>
              <a:rPr lang="en-US" sz="900" dirty="0"/>
              <a:t>.</a:t>
            </a:r>
          </a:p>
          <a:p>
            <a:pPr algn="just"/>
            <a:r>
              <a:rPr lang="en-US" sz="900" dirty="0"/>
              <a:t> </a:t>
            </a:r>
          </a:p>
          <a:p>
            <a:pPr algn="just"/>
            <a:r>
              <a:rPr lang="en-US" sz="900" dirty="0"/>
              <a:t>Para </a:t>
            </a:r>
            <a:r>
              <a:rPr lang="en-US" sz="900" dirty="0" err="1"/>
              <a:t>Politikası</a:t>
            </a:r>
            <a:r>
              <a:rPr lang="en-US" sz="900" dirty="0"/>
              <a:t> </a:t>
            </a:r>
            <a:r>
              <a:rPr lang="en-US" sz="900" dirty="0" err="1"/>
              <a:t>Kurulu’nun</a:t>
            </a:r>
            <a:r>
              <a:rPr lang="en-US" sz="900" dirty="0"/>
              <a:t> (PPK) </a:t>
            </a:r>
            <a:r>
              <a:rPr lang="en-US" sz="900" dirty="0" err="1"/>
              <a:t>karar</a:t>
            </a:r>
            <a:r>
              <a:rPr lang="en-US" sz="900" dirty="0"/>
              <a:t> </a:t>
            </a:r>
            <a:r>
              <a:rPr lang="en-US" sz="900" dirty="0" err="1"/>
              <a:t>metninde</a:t>
            </a:r>
            <a:r>
              <a:rPr lang="en-US" sz="900" dirty="0"/>
              <a:t> “</a:t>
            </a:r>
            <a:r>
              <a:rPr lang="en-US" sz="900" dirty="0" err="1"/>
              <a:t>Kurul</a:t>
            </a:r>
            <a:r>
              <a:rPr lang="en-US" sz="900" dirty="0"/>
              <a:t>, </a:t>
            </a:r>
            <a:r>
              <a:rPr lang="en-US" sz="900" dirty="0" err="1"/>
              <a:t>parasal</a:t>
            </a:r>
            <a:r>
              <a:rPr lang="en-US" sz="900" dirty="0"/>
              <a:t> </a:t>
            </a:r>
            <a:r>
              <a:rPr lang="en-US" sz="900" dirty="0" err="1"/>
              <a:t>sıkılaştırmanın</a:t>
            </a:r>
            <a:r>
              <a:rPr lang="en-US" sz="900" dirty="0"/>
              <a:t> </a:t>
            </a:r>
            <a:r>
              <a:rPr lang="en-US" sz="900" dirty="0" err="1"/>
              <a:t>gecikmeli</a:t>
            </a:r>
            <a:r>
              <a:rPr lang="en-US" sz="900" dirty="0"/>
              <a:t> </a:t>
            </a:r>
            <a:r>
              <a:rPr lang="en-US" sz="900" dirty="0" err="1"/>
              <a:t>etkilerini</a:t>
            </a:r>
            <a:r>
              <a:rPr lang="en-US" sz="900" dirty="0"/>
              <a:t> de </a:t>
            </a:r>
            <a:r>
              <a:rPr lang="en-US" sz="900" dirty="0" err="1"/>
              <a:t>göz</a:t>
            </a:r>
            <a:r>
              <a:rPr lang="en-US" sz="900" dirty="0"/>
              <a:t> </a:t>
            </a:r>
            <a:r>
              <a:rPr lang="en-US" sz="900" dirty="0" err="1"/>
              <a:t>önünde</a:t>
            </a:r>
            <a:r>
              <a:rPr lang="en-US" sz="900" dirty="0"/>
              <a:t> </a:t>
            </a:r>
            <a:r>
              <a:rPr lang="en-US" sz="900" dirty="0" err="1"/>
              <a:t>bulundurarak</a:t>
            </a:r>
            <a:r>
              <a:rPr lang="en-US" sz="900" dirty="0"/>
              <a:t>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faizinin</a:t>
            </a:r>
            <a:r>
              <a:rPr lang="en-US" sz="900" dirty="0"/>
              <a:t> </a:t>
            </a:r>
            <a:r>
              <a:rPr lang="en-US" sz="900" dirty="0" err="1"/>
              <a:t>sabit</a:t>
            </a:r>
            <a:r>
              <a:rPr lang="en-US" sz="900" dirty="0"/>
              <a:t> </a:t>
            </a:r>
            <a:r>
              <a:rPr lang="en-US" sz="900" dirty="0" err="1"/>
              <a:t>tutulmasına</a:t>
            </a:r>
            <a:r>
              <a:rPr lang="en-US" sz="900" dirty="0"/>
              <a:t> </a:t>
            </a:r>
            <a:r>
              <a:rPr lang="en-US" sz="900" dirty="0" err="1"/>
              <a:t>karar</a:t>
            </a:r>
            <a:r>
              <a:rPr lang="en-US" sz="900" dirty="0"/>
              <a:t> </a:t>
            </a:r>
            <a:r>
              <a:rPr lang="en-US" sz="900" dirty="0" err="1"/>
              <a:t>vermekle</a:t>
            </a:r>
            <a:r>
              <a:rPr lang="en-US" sz="900" dirty="0"/>
              <a:t> </a:t>
            </a:r>
            <a:r>
              <a:rPr lang="en-US" sz="900" dirty="0" err="1"/>
              <a:t>birlikte</a:t>
            </a:r>
            <a:r>
              <a:rPr lang="en-US" sz="900" dirty="0"/>
              <a:t>,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üzerindeki</a:t>
            </a:r>
            <a:r>
              <a:rPr lang="en-US" sz="900" dirty="0"/>
              <a:t> </a:t>
            </a:r>
            <a:r>
              <a:rPr lang="en-US" sz="900" dirty="0" err="1"/>
              <a:t>yukarı</a:t>
            </a:r>
            <a:r>
              <a:rPr lang="en-US" sz="900" dirty="0"/>
              <a:t> </a:t>
            </a:r>
            <a:r>
              <a:rPr lang="en-US" sz="900" dirty="0" err="1"/>
              <a:t>yönlü</a:t>
            </a:r>
            <a:r>
              <a:rPr lang="en-US" sz="900" dirty="0"/>
              <a:t> </a:t>
            </a:r>
            <a:r>
              <a:rPr lang="en-US" sz="900" dirty="0" err="1"/>
              <a:t>risklere</a:t>
            </a:r>
            <a:r>
              <a:rPr lang="en-US" sz="900" dirty="0"/>
              <a:t> </a:t>
            </a:r>
            <a:r>
              <a:rPr lang="en-US" sz="900" dirty="0" err="1"/>
              <a:t>karşı</a:t>
            </a:r>
            <a:r>
              <a:rPr lang="en-US" sz="900" dirty="0"/>
              <a:t> </a:t>
            </a:r>
            <a:r>
              <a:rPr lang="en-US" sz="900" dirty="0" err="1"/>
              <a:t>ihtiyatlı</a:t>
            </a:r>
            <a:r>
              <a:rPr lang="en-US" sz="900" dirty="0"/>
              <a:t> </a:t>
            </a:r>
            <a:r>
              <a:rPr lang="en-US" sz="900" dirty="0" err="1"/>
              <a:t>duruşunu</a:t>
            </a:r>
            <a:r>
              <a:rPr lang="en-US" sz="900" dirty="0"/>
              <a:t> </a:t>
            </a:r>
            <a:r>
              <a:rPr lang="en-US" sz="900" dirty="0" err="1"/>
              <a:t>yinelemiştir</a:t>
            </a:r>
            <a:r>
              <a:rPr lang="en-US" sz="900" dirty="0"/>
              <a:t>” </a:t>
            </a:r>
            <a:r>
              <a:rPr lang="en-US" sz="900" dirty="0" err="1"/>
              <a:t>denildi</a:t>
            </a:r>
            <a:r>
              <a:rPr lang="en-US" sz="900" dirty="0"/>
              <a:t>. 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/>
              <a:t>Açıklamada</a:t>
            </a:r>
            <a:r>
              <a:rPr lang="en-US" sz="900" dirty="0"/>
              <a:t>, “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eğiliminde</a:t>
            </a:r>
            <a:r>
              <a:rPr lang="en-US" sz="900" dirty="0"/>
              <a:t> </a:t>
            </a:r>
            <a:r>
              <a:rPr lang="en-US" sz="900" dirty="0" err="1"/>
              <a:t>belirgin</a:t>
            </a:r>
            <a:r>
              <a:rPr lang="en-US" sz="900" dirty="0"/>
              <a:t> ve </a:t>
            </a:r>
            <a:r>
              <a:rPr lang="en-US" sz="900" dirty="0" err="1"/>
              <a:t>kalıcı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sağlanana</a:t>
            </a:r>
            <a:r>
              <a:rPr lang="en-US" sz="900" dirty="0"/>
              <a:t> ve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beklentileri</a:t>
            </a:r>
            <a:r>
              <a:rPr lang="en-US" sz="900" dirty="0"/>
              <a:t> </a:t>
            </a:r>
            <a:r>
              <a:rPr lang="en-US" sz="900" dirty="0" err="1"/>
              <a:t>öngörülen</a:t>
            </a:r>
            <a:r>
              <a:rPr lang="en-US" sz="900" dirty="0"/>
              <a:t> </a:t>
            </a:r>
            <a:r>
              <a:rPr lang="en-US" sz="900" dirty="0" err="1"/>
              <a:t>tahmin</a:t>
            </a:r>
            <a:r>
              <a:rPr lang="en-US" sz="900" dirty="0"/>
              <a:t> </a:t>
            </a:r>
            <a:r>
              <a:rPr lang="en-US" sz="900" dirty="0" err="1"/>
              <a:t>aralığına</a:t>
            </a:r>
            <a:r>
              <a:rPr lang="en-US" sz="900" dirty="0"/>
              <a:t> </a:t>
            </a:r>
            <a:r>
              <a:rPr lang="en-US" sz="900" dirty="0" err="1"/>
              <a:t>yakınsayana</a:t>
            </a:r>
            <a:r>
              <a:rPr lang="en-US" sz="900" dirty="0"/>
              <a:t> </a:t>
            </a:r>
            <a:r>
              <a:rPr lang="en-US" sz="900" dirty="0" err="1"/>
              <a:t>kadar</a:t>
            </a:r>
            <a:r>
              <a:rPr lang="en-US" sz="900" dirty="0"/>
              <a:t> </a:t>
            </a:r>
            <a:r>
              <a:rPr lang="en-US" sz="900" dirty="0" err="1"/>
              <a:t>sıkı</a:t>
            </a:r>
            <a:r>
              <a:rPr lang="en-US" sz="900" dirty="0"/>
              <a:t> para </a:t>
            </a:r>
            <a:r>
              <a:rPr lang="en-US" sz="900" dirty="0" err="1"/>
              <a:t>politikası</a:t>
            </a:r>
            <a:r>
              <a:rPr lang="en-US" sz="900" dirty="0"/>
              <a:t> </a:t>
            </a:r>
            <a:r>
              <a:rPr lang="en-US" sz="900" dirty="0" err="1"/>
              <a:t>duruşu</a:t>
            </a:r>
            <a:r>
              <a:rPr lang="en-US" sz="900" dirty="0"/>
              <a:t> </a:t>
            </a:r>
            <a:r>
              <a:rPr lang="en-US" sz="900" dirty="0" err="1"/>
              <a:t>sürdürülecektir</a:t>
            </a:r>
            <a:r>
              <a:rPr lang="en-US" sz="900" dirty="0"/>
              <a:t>. </a:t>
            </a:r>
            <a:r>
              <a:rPr lang="en-US" sz="900" dirty="0" err="1"/>
              <a:t>Enflasyonda</a:t>
            </a:r>
            <a:r>
              <a:rPr lang="en-US" sz="900" dirty="0"/>
              <a:t> </a:t>
            </a:r>
            <a:r>
              <a:rPr lang="en-US" sz="900" dirty="0" err="1"/>
              <a:t>belirgin</a:t>
            </a:r>
            <a:r>
              <a:rPr lang="en-US" sz="900" dirty="0"/>
              <a:t> ve </a:t>
            </a:r>
            <a:r>
              <a:rPr lang="en-US" sz="900" dirty="0" err="1"/>
              <a:t>kalıcı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bozulma</a:t>
            </a:r>
            <a:r>
              <a:rPr lang="en-US" sz="900" dirty="0"/>
              <a:t> </a:t>
            </a:r>
            <a:r>
              <a:rPr lang="en-US" sz="900" dirty="0" err="1"/>
              <a:t>öngörülmesi</a:t>
            </a:r>
            <a:r>
              <a:rPr lang="en-US" sz="900" dirty="0"/>
              <a:t> </a:t>
            </a:r>
            <a:r>
              <a:rPr lang="en-US" sz="900" dirty="0" err="1"/>
              <a:t>durumunda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 para </a:t>
            </a:r>
            <a:r>
              <a:rPr lang="en-US" sz="900" dirty="0" err="1"/>
              <a:t>politikası</a:t>
            </a:r>
            <a:r>
              <a:rPr lang="en-US" sz="900" dirty="0"/>
              <a:t> </a:t>
            </a:r>
            <a:r>
              <a:rPr lang="en-US" sz="900" dirty="0" err="1"/>
              <a:t>duruşu</a:t>
            </a:r>
            <a:r>
              <a:rPr lang="en-US" sz="900" dirty="0"/>
              <a:t> </a:t>
            </a:r>
            <a:r>
              <a:rPr lang="en-US" sz="900" dirty="0" err="1"/>
              <a:t>sıkılaştırılacaktır</a:t>
            </a:r>
            <a:r>
              <a:rPr lang="en-US" sz="900" dirty="0"/>
              <a:t>” </a:t>
            </a:r>
            <a:r>
              <a:rPr lang="en-US" sz="900" dirty="0" err="1"/>
              <a:t>ifadeleri</a:t>
            </a:r>
            <a:r>
              <a:rPr lang="en-US" sz="900" dirty="0"/>
              <a:t> </a:t>
            </a:r>
            <a:r>
              <a:rPr lang="en-US" sz="900" dirty="0" err="1"/>
              <a:t>yerini</a:t>
            </a:r>
            <a:r>
              <a:rPr lang="en-US" sz="900" dirty="0"/>
              <a:t> </a:t>
            </a:r>
            <a:r>
              <a:rPr lang="en-US" sz="900" dirty="0" err="1"/>
              <a:t>korudu</a:t>
            </a:r>
            <a:r>
              <a:rPr lang="en-US" sz="900" dirty="0"/>
              <a:t>. 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958627"/>
              </p:ext>
            </p:extLst>
          </p:nvPr>
        </p:nvGraphicFramePr>
        <p:xfrm>
          <a:off x="276399" y="1145608"/>
          <a:ext cx="4600399" cy="778857"/>
        </p:xfrm>
        <a:graphic>
          <a:graphicData uri="http://schemas.openxmlformats.org/drawingml/2006/table">
            <a:tbl>
              <a:tblPr/>
              <a:tblGrid>
                <a:gridCol w="980534">
                  <a:extLst>
                    <a:ext uri="{9D8B030D-6E8A-4147-A177-3AD203B41FA5}">
                      <a16:colId xmlns:a16="http://schemas.microsoft.com/office/drawing/2014/main" val="3340254965"/>
                    </a:ext>
                  </a:extLst>
                </a:gridCol>
                <a:gridCol w="353877">
                  <a:extLst>
                    <a:ext uri="{9D8B030D-6E8A-4147-A177-3AD203B41FA5}">
                      <a16:colId xmlns:a16="http://schemas.microsoft.com/office/drawing/2014/main" val="2125236673"/>
                    </a:ext>
                  </a:extLst>
                </a:gridCol>
                <a:gridCol w="464463">
                  <a:extLst>
                    <a:ext uri="{9D8B030D-6E8A-4147-A177-3AD203B41FA5}">
                      <a16:colId xmlns:a16="http://schemas.microsoft.com/office/drawing/2014/main" val="513571338"/>
                    </a:ext>
                  </a:extLst>
                </a:gridCol>
                <a:gridCol w="353877">
                  <a:extLst>
                    <a:ext uri="{9D8B030D-6E8A-4147-A177-3AD203B41FA5}">
                      <a16:colId xmlns:a16="http://schemas.microsoft.com/office/drawing/2014/main" val="733506463"/>
                    </a:ext>
                  </a:extLst>
                </a:gridCol>
                <a:gridCol w="1341783">
                  <a:extLst>
                    <a:ext uri="{9D8B030D-6E8A-4147-A177-3AD203B41FA5}">
                      <a16:colId xmlns:a16="http://schemas.microsoft.com/office/drawing/2014/main" val="738655531"/>
                    </a:ext>
                  </a:extLst>
                </a:gridCol>
                <a:gridCol w="353877">
                  <a:extLst>
                    <a:ext uri="{9D8B030D-6E8A-4147-A177-3AD203B41FA5}">
                      <a16:colId xmlns:a16="http://schemas.microsoft.com/office/drawing/2014/main" val="3879649088"/>
                    </a:ext>
                  </a:extLst>
                </a:gridCol>
                <a:gridCol w="353877">
                  <a:extLst>
                    <a:ext uri="{9D8B030D-6E8A-4147-A177-3AD203B41FA5}">
                      <a16:colId xmlns:a16="http://schemas.microsoft.com/office/drawing/2014/main" val="1641496064"/>
                    </a:ext>
                  </a:extLst>
                </a:gridCol>
                <a:gridCol w="398111">
                  <a:extLst>
                    <a:ext uri="{9D8B030D-6E8A-4147-A177-3AD203B41FA5}">
                      <a16:colId xmlns:a16="http://schemas.microsoft.com/office/drawing/2014/main" val="3985219894"/>
                    </a:ext>
                  </a:extLst>
                </a:gridCol>
              </a:tblGrid>
              <a:tr h="1104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15.Tem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30.Tem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15.Tem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30.Tem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661230"/>
                  </a:ext>
                </a:extLst>
              </a:tr>
              <a:tr h="1104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32,9600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33,0794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0,36%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37,8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2,02%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260382"/>
                  </a:ext>
                </a:extLst>
              </a:tr>
              <a:tr h="1160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35,5835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35,7754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251,85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255,79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1,54%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601184"/>
                  </a:ext>
                </a:extLst>
              </a:tr>
              <a:tr h="1160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42,7471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42,4541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-0,69%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11139,34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10691,68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-4,19%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113606"/>
                  </a:ext>
                </a:extLst>
              </a:tr>
              <a:tr h="1160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1,0894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1,0815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-0,73%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4,231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4,141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-2,2%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034827"/>
                  </a:ext>
                </a:extLst>
              </a:tr>
              <a:tr h="994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1,2966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1,2834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-1,03%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2452,9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2451,9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1370540"/>
                  </a:ext>
                </a:extLst>
              </a:tr>
              <a:tr h="1104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0,8399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0,8425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0,31%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84,85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78,63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-7,91%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262573"/>
                  </a:ext>
                </a:extLst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118" y="4233825"/>
            <a:ext cx="4414682" cy="240559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0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228600" y="1173507"/>
            <a:ext cx="4823484" cy="2870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 err="1"/>
              <a:t>Dış</a:t>
            </a:r>
            <a:r>
              <a:rPr lang="en-US" sz="1050" b="1" dirty="0"/>
              <a:t> </a:t>
            </a:r>
            <a:r>
              <a:rPr lang="en-US" sz="1050" b="1" dirty="0" err="1"/>
              <a:t>Ticaret</a:t>
            </a:r>
            <a:r>
              <a:rPr lang="en-US" sz="1050" b="1" dirty="0"/>
              <a:t> </a:t>
            </a:r>
            <a:r>
              <a:rPr lang="en-US" sz="1050" b="1" dirty="0" err="1"/>
              <a:t>İstatistikleri</a:t>
            </a:r>
            <a:r>
              <a:rPr lang="en-US" sz="1050" b="1" dirty="0"/>
              <a:t>, </a:t>
            </a:r>
            <a:r>
              <a:rPr lang="en-US" sz="1050" b="1" dirty="0" err="1"/>
              <a:t>Haziran</a:t>
            </a:r>
            <a:r>
              <a:rPr lang="en-US" sz="1050" b="1" dirty="0"/>
              <a:t> </a:t>
            </a:r>
            <a:r>
              <a:rPr lang="en-US" sz="1050" b="1" dirty="0" smtClean="0"/>
              <a:t>2024</a:t>
            </a:r>
          </a:p>
          <a:p>
            <a:pPr algn="just"/>
            <a:endParaRPr lang="en-US" sz="800" dirty="0"/>
          </a:p>
          <a:p>
            <a:pPr algn="just"/>
            <a:r>
              <a:rPr lang="en-US" sz="900" dirty="0"/>
              <a:t>Türkiye </a:t>
            </a:r>
            <a:r>
              <a:rPr lang="en-US" sz="900" dirty="0" err="1"/>
              <a:t>İstatistik</a:t>
            </a:r>
            <a:r>
              <a:rPr lang="en-US" sz="900" dirty="0"/>
              <a:t> Kurumu ile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Bakanlığı</a:t>
            </a:r>
            <a:r>
              <a:rPr lang="en-US" sz="900" dirty="0"/>
              <a:t> iş </a:t>
            </a:r>
            <a:r>
              <a:rPr lang="en-US" sz="900" dirty="0" err="1"/>
              <a:t>birliğiyle</a:t>
            </a:r>
            <a:r>
              <a:rPr lang="en-US" sz="900" dirty="0"/>
              <a:t> </a:t>
            </a:r>
            <a:r>
              <a:rPr lang="en-US" sz="900" dirty="0" err="1"/>
              <a:t>genel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sistemi</a:t>
            </a:r>
            <a:r>
              <a:rPr lang="en-US" sz="900" dirty="0"/>
              <a:t> </a:t>
            </a:r>
            <a:r>
              <a:rPr lang="en-US" sz="900" dirty="0" err="1"/>
              <a:t>kapsamında</a:t>
            </a:r>
            <a:r>
              <a:rPr lang="en-US" sz="900" dirty="0"/>
              <a:t> </a:t>
            </a:r>
            <a:r>
              <a:rPr lang="en-US" sz="900" dirty="0" err="1"/>
              <a:t>üretilen</a:t>
            </a:r>
            <a:r>
              <a:rPr lang="en-US" sz="900" dirty="0"/>
              <a:t> </a:t>
            </a:r>
            <a:r>
              <a:rPr lang="en-US" sz="900" dirty="0" err="1"/>
              <a:t>geçici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verilerine</a:t>
            </a:r>
            <a:r>
              <a:rPr lang="en-US" sz="900" dirty="0"/>
              <a:t> göre; </a:t>
            </a:r>
            <a:r>
              <a:rPr lang="en-US" sz="900" dirty="0" err="1"/>
              <a:t>ihracat</a:t>
            </a:r>
            <a:r>
              <a:rPr lang="en-US" sz="900" dirty="0"/>
              <a:t> 2024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Haziran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, bir önceki yılın aynı ayına göre %8,3 </a:t>
            </a:r>
            <a:r>
              <a:rPr lang="en-US" sz="900" dirty="0" err="1"/>
              <a:t>azalarak</a:t>
            </a:r>
            <a:r>
              <a:rPr lang="en-US" sz="900" dirty="0"/>
              <a:t> 19 </a:t>
            </a:r>
            <a:r>
              <a:rPr lang="en-US" sz="900" dirty="0" err="1"/>
              <a:t>milyar</a:t>
            </a:r>
            <a:r>
              <a:rPr lang="en-US" sz="900" dirty="0"/>
              <a:t> 49 milyon dolar, </a:t>
            </a:r>
            <a:r>
              <a:rPr lang="en-US" sz="900" dirty="0" err="1"/>
              <a:t>ithalat</a:t>
            </a:r>
            <a:r>
              <a:rPr lang="en-US" sz="900" dirty="0"/>
              <a:t> %4,4 </a:t>
            </a:r>
            <a:r>
              <a:rPr lang="en-US" sz="900" dirty="0" err="1"/>
              <a:t>azalarak</a:t>
            </a:r>
            <a:r>
              <a:rPr lang="en-US" sz="900" dirty="0"/>
              <a:t> 24 </a:t>
            </a:r>
            <a:r>
              <a:rPr lang="en-US" sz="900" dirty="0" err="1"/>
              <a:t>milyar</a:t>
            </a:r>
            <a:r>
              <a:rPr lang="en-US" sz="900" dirty="0"/>
              <a:t> 920 milyon dolar olarak </a:t>
            </a:r>
            <a:r>
              <a:rPr lang="en-US" sz="900" dirty="0" err="1"/>
              <a:t>gerçekleşti</a:t>
            </a:r>
            <a:r>
              <a:rPr lang="en-US" sz="900" dirty="0" smtClean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/>
              <a:t>Genel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sistemine</a:t>
            </a:r>
            <a:r>
              <a:rPr lang="en-US" sz="900" dirty="0"/>
              <a:t> göre </a:t>
            </a:r>
            <a:r>
              <a:rPr lang="en-US" sz="900" dirty="0" err="1"/>
              <a:t>ihracat</a:t>
            </a:r>
            <a:r>
              <a:rPr lang="en-US" sz="900" dirty="0"/>
              <a:t> 2024 </a:t>
            </a:r>
            <a:r>
              <a:rPr lang="en-US" sz="900" dirty="0" err="1"/>
              <a:t>yılı</a:t>
            </a:r>
            <a:r>
              <a:rPr lang="en-US" sz="900" dirty="0"/>
              <a:t> </a:t>
            </a:r>
            <a:r>
              <a:rPr lang="en-US" sz="900" dirty="0" err="1"/>
              <a:t>Ocak-Haziran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bir önceki yılın aynı </a:t>
            </a:r>
            <a:r>
              <a:rPr lang="en-US" sz="900" dirty="0" err="1"/>
              <a:t>dönemine</a:t>
            </a:r>
            <a:r>
              <a:rPr lang="en-US" sz="900" dirty="0"/>
              <a:t> göre %2,6 </a:t>
            </a:r>
            <a:r>
              <a:rPr lang="en-US" sz="900" dirty="0" err="1"/>
              <a:t>artarak</a:t>
            </a:r>
            <a:r>
              <a:rPr lang="en-US" sz="900" dirty="0"/>
              <a:t> 126 </a:t>
            </a:r>
            <a:r>
              <a:rPr lang="en-US" sz="900" dirty="0" err="1"/>
              <a:t>milyar</a:t>
            </a:r>
            <a:r>
              <a:rPr lang="en-US" sz="900" dirty="0"/>
              <a:t> 278 milyon dolar, </a:t>
            </a:r>
            <a:r>
              <a:rPr lang="en-US" sz="900" dirty="0" err="1"/>
              <a:t>ithalat</a:t>
            </a:r>
            <a:r>
              <a:rPr lang="en-US" sz="900" dirty="0"/>
              <a:t> %8,4 </a:t>
            </a:r>
            <a:r>
              <a:rPr lang="en-US" sz="900" dirty="0" err="1"/>
              <a:t>azalarak</a:t>
            </a:r>
            <a:r>
              <a:rPr lang="en-US" sz="900" dirty="0"/>
              <a:t> 168 </a:t>
            </a:r>
            <a:r>
              <a:rPr lang="en-US" sz="900" dirty="0" err="1"/>
              <a:t>milyar</a:t>
            </a:r>
            <a:r>
              <a:rPr lang="en-US" sz="900" dirty="0"/>
              <a:t> 869 milyon dolar olarak </a:t>
            </a:r>
            <a:r>
              <a:rPr lang="en-US" sz="900" dirty="0" err="1"/>
              <a:t>gerçekleşti</a:t>
            </a:r>
            <a:r>
              <a:rPr lang="en-US" sz="900" dirty="0" smtClean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/>
              <a:t>Haziran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açığı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yılın</a:t>
            </a:r>
            <a:r>
              <a:rPr lang="en-US" sz="900" dirty="0"/>
              <a:t> aynı </a:t>
            </a:r>
            <a:r>
              <a:rPr lang="en-US" sz="900" dirty="0" err="1"/>
              <a:t>ayına</a:t>
            </a:r>
            <a:r>
              <a:rPr lang="en-US" sz="900" dirty="0"/>
              <a:t> göre %10,8 </a:t>
            </a:r>
            <a:r>
              <a:rPr lang="en-US" sz="900" dirty="0" err="1"/>
              <a:t>artarak</a:t>
            </a:r>
            <a:r>
              <a:rPr lang="en-US" sz="900" dirty="0"/>
              <a:t> 5 </a:t>
            </a:r>
            <a:r>
              <a:rPr lang="en-US" sz="900" dirty="0" err="1"/>
              <a:t>milyar</a:t>
            </a:r>
            <a:r>
              <a:rPr lang="en-US" sz="900" dirty="0"/>
              <a:t> 298 milyon </a:t>
            </a:r>
            <a:r>
              <a:rPr lang="en-US" sz="900" dirty="0" err="1"/>
              <a:t>dolardan</a:t>
            </a:r>
            <a:r>
              <a:rPr lang="en-US" sz="900" dirty="0"/>
              <a:t>, 5 </a:t>
            </a:r>
            <a:r>
              <a:rPr lang="en-US" sz="900" dirty="0" err="1"/>
              <a:t>milyar</a:t>
            </a:r>
            <a:r>
              <a:rPr lang="en-US" sz="900" dirty="0"/>
              <a:t> 871 milyon </a:t>
            </a:r>
            <a:r>
              <a:rPr lang="en-US" sz="900" dirty="0" err="1"/>
              <a:t>dolara</a:t>
            </a:r>
            <a:r>
              <a:rPr lang="en-US" sz="900" dirty="0"/>
              <a:t> </a:t>
            </a:r>
            <a:r>
              <a:rPr lang="en-US" sz="900" dirty="0" err="1"/>
              <a:t>yükseldi</a:t>
            </a:r>
            <a:r>
              <a:rPr lang="en-US" sz="900" dirty="0"/>
              <a:t>. </a:t>
            </a:r>
            <a:r>
              <a:rPr lang="en-US" sz="900" dirty="0" err="1"/>
              <a:t>İhracatın</a:t>
            </a:r>
            <a:r>
              <a:rPr lang="en-US" sz="900" dirty="0"/>
              <a:t> </a:t>
            </a:r>
            <a:r>
              <a:rPr lang="en-US" sz="900" dirty="0" err="1"/>
              <a:t>ithalatı</a:t>
            </a:r>
            <a:r>
              <a:rPr lang="en-US" sz="900" dirty="0"/>
              <a:t> </a:t>
            </a:r>
            <a:r>
              <a:rPr lang="en-US" sz="900" dirty="0" err="1"/>
              <a:t>karşılama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2023 </a:t>
            </a:r>
            <a:r>
              <a:rPr lang="en-US" sz="900" dirty="0" err="1"/>
              <a:t>Haziran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%79,7 </a:t>
            </a:r>
            <a:r>
              <a:rPr lang="en-US" sz="900" dirty="0" err="1"/>
              <a:t>iken</a:t>
            </a:r>
            <a:r>
              <a:rPr lang="en-US" sz="900" dirty="0"/>
              <a:t>, 2024 </a:t>
            </a:r>
            <a:r>
              <a:rPr lang="en-US" sz="900" dirty="0" err="1"/>
              <a:t>Haziran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%76,4'e geriledi</a:t>
            </a:r>
            <a:r>
              <a:rPr lang="en-US" sz="900" dirty="0" smtClean="0"/>
              <a:t>.</a:t>
            </a:r>
          </a:p>
          <a:p>
            <a:pPr algn="just"/>
            <a:endParaRPr lang="en-US" sz="900" dirty="0"/>
          </a:p>
          <a:p>
            <a:pPr algn="just"/>
            <a:r>
              <a:rPr lang="en-US" sz="900" dirty="0" err="1"/>
              <a:t>Ocak-Haziran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</a:t>
            </a:r>
            <a:r>
              <a:rPr lang="en-US" sz="900" dirty="0" err="1"/>
              <a:t>dış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açığı</a:t>
            </a:r>
            <a:r>
              <a:rPr lang="en-US" sz="900" dirty="0"/>
              <a:t> %30,5 </a:t>
            </a:r>
            <a:r>
              <a:rPr lang="en-US" sz="900" dirty="0" err="1"/>
              <a:t>azalarak</a:t>
            </a:r>
            <a:r>
              <a:rPr lang="en-US" sz="900" dirty="0"/>
              <a:t> 61 </a:t>
            </a:r>
            <a:r>
              <a:rPr lang="en-US" sz="900" dirty="0" err="1"/>
              <a:t>milyar</a:t>
            </a:r>
            <a:r>
              <a:rPr lang="en-US" sz="900" dirty="0"/>
              <a:t> 325 milyon </a:t>
            </a:r>
            <a:r>
              <a:rPr lang="en-US" sz="900" dirty="0" err="1"/>
              <a:t>dolardan</a:t>
            </a:r>
            <a:r>
              <a:rPr lang="en-US" sz="900" dirty="0"/>
              <a:t>, 42 </a:t>
            </a:r>
            <a:r>
              <a:rPr lang="en-US" sz="900" dirty="0" err="1"/>
              <a:t>milyar</a:t>
            </a:r>
            <a:r>
              <a:rPr lang="en-US" sz="900" dirty="0"/>
              <a:t> 591 milyon </a:t>
            </a:r>
            <a:r>
              <a:rPr lang="en-US" sz="900" dirty="0" err="1"/>
              <a:t>dolara</a:t>
            </a:r>
            <a:r>
              <a:rPr lang="en-US" sz="900" dirty="0"/>
              <a:t> geriledi. </a:t>
            </a:r>
            <a:r>
              <a:rPr lang="en-US" sz="900" dirty="0" err="1"/>
              <a:t>İhracatın</a:t>
            </a:r>
            <a:r>
              <a:rPr lang="en-US" sz="900" dirty="0"/>
              <a:t> </a:t>
            </a:r>
            <a:r>
              <a:rPr lang="en-US" sz="900" dirty="0" err="1"/>
              <a:t>ithalatı</a:t>
            </a:r>
            <a:r>
              <a:rPr lang="en-US" sz="900" dirty="0"/>
              <a:t> </a:t>
            </a:r>
            <a:r>
              <a:rPr lang="en-US" sz="900" dirty="0" err="1"/>
              <a:t>karşılama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 2023 </a:t>
            </a:r>
            <a:r>
              <a:rPr lang="en-US" sz="900" dirty="0" err="1"/>
              <a:t>Ocak-Haziran</a:t>
            </a:r>
            <a:r>
              <a:rPr lang="en-US" sz="900" dirty="0"/>
              <a:t> </a:t>
            </a:r>
            <a:r>
              <a:rPr lang="en-US" sz="900" dirty="0" err="1"/>
              <a:t>döneminde</a:t>
            </a:r>
            <a:r>
              <a:rPr lang="en-US" sz="900" dirty="0"/>
              <a:t> %66,8 </a:t>
            </a:r>
            <a:r>
              <a:rPr lang="en-US" sz="900" dirty="0" err="1"/>
              <a:t>iken</a:t>
            </a:r>
            <a:r>
              <a:rPr lang="en-US" sz="900" dirty="0"/>
              <a:t>, 2024 </a:t>
            </a:r>
            <a:r>
              <a:rPr lang="en-US" sz="900" dirty="0" err="1"/>
              <a:t>yılının</a:t>
            </a:r>
            <a:r>
              <a:rPr lang="en-US" sz="900" dirty="0"/>
              <a:t> aynı </a:t>
            </a:r>
            <a:r>
              <a:rPr lang="en-US" sz="900" dirty="0" err="1"/>
              <a:t>döneminde</a:t>
            </a:r>
            <a:r>
              <a:rPr lang="en-US" sz="900" dirty="0"/>
              <a:t> %74,8'e </a:t>
            </a:r>
            <a:r>
              <a:rPr lang="en-US" sz="900" dirty="0" err="1"/>
              <a:t>yükseldi</a:t>
            </a:r>
            <a:r>
              <a:rPr lang="en-US" sz="900" dirty="0"/>
              <a:t>.</a:t>
            </a:r>
          </a:p>
          <a:p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-82603" y="457360"/>
            <a:ext cx="2875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66713" y="4221163"/>
            <a:ext cx="53292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66713" y="4221163"/>
            <a:ext cx="532923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713" y="3916916"/>
            <a:ext cx="4484427" cy="26871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4143" y="1069535"/>
            <a:ext cx="48985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endParaRPr lang="en-US" sz="1100" b="1" dirty="0"/>
          </a:p>
        </p:txBody>
      </p:sp>
      <p:sp>
        <p:nvSpPr>
          <p:cNvPr id="10" name="Rectangle 9"/>
          <p:cNvSpPr/>
          <p:nvPr/>
        </p:nvSpPr>
        <p:spPr>
          <a:xfrm>
            <a:off x="228600" y="1208883"/>
            <a:ext cx="4795684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b="1" dirty="0" err="1"/>
              <a:t>Ekonomik</a:t>
            </a:r>
            <a:r>
              <a:rPr lang="en-US" sz="1000" b="1" dirty="0"/>
              <a:t> </a:t>
            </a:r>
            <a:r>
              <a:rPr lang="en-US" sz="1000" b="1" dirty="0" err="1"/>
              <a:t>G</a:t>
            </a:r>
            <a:r>
              <a:rPr lang="en-US" sz="1000" b="1" dirty="0" err="1" smtClean="0"/>
              <a:t>üven</a:t>
            </a:r>
            <a:r>
              <a:rPr lang="en-US" sz="1000" b="1" dirty="0" smtClean="0"/>
              <a:t> </a:t>
            </a:r>
            <a:r>
              <a:rPr lang="en-US" sz="1000" b="1" dirty="0" err="1"/>
              <a:t>E</a:t>
            </a:r>
            <a:r>
              <a:rPr lang="en-US" sz="1000" b="1" dirty="0" err="1" smtClean="0"/>
              <a:t>ndeksi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Temmuz</a:t>
            </a:r>
            <a:r>
              <a:rPr lang="en-US" sz="1000" b="1" dirty="0" smtClean="0"/>
              <a:t> 2024</a:t>
            </a:r>
            <a:endParaRPr lang="en-US" sz="10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dirty="0"/>
          </a:p>
          <a:p>
            <a:pPr algn="just"/>
            <a:r>
              <a:rPr lang="en-US" sz="900" dirty="0" err="1"/>
              <a:t>Ekonomik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</a:t>
            </a:r>
            <a:r>
              <a:rPr lang="en-US" sz="900" dirty="0" err="1"/>
              <a:t>Haziran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95,8 </a:t>
            </a:r>
            <a:r>
              <a:rPr lang="en-US" sz="900" dirty="0" err="1"/>
              <a:t>iken</a:t>
            </a:r>
            <a:r>
              <a:rPr lang="en-US" sz="900" dirty="0"/>
              <a:t>, </a:t>
            </a:r>
            <a:r>
              <a:rPr lang="en-US" sz="900" dirty="0" err="1"/>
              <a:t>Temmuz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%1,5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94,4 </a:t>
            </a:r>
            <a:r>
              <a:rPr lang="en-US" sz="900" dirty="0" err="1"/>
              <a:t>değerini</a:t>
            </a:r>
            <a:r>
              <a:rPr lang="en-US" sz="900" dirty="0"/>
              <a:t> </a:t>
            </a:r>
            <a:r>
              <a:rPr lang="en-US" sz="900" dirty="0" err="1"/>
              <a:t>aldı</a:t>
            </a:r>
            <a:r>
              <a:rPr lang="en-US" sz="900" dirty="0"/>
              <a:t>.</a:t>
            </a:r>
          </a:p>
          <a:p>
            <a:pPr algn="just"/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</a:t>
            </a:r>
            <a:r>
              <a:rPr lang="en-US" sz="900" dirty="0" err="1"/>
              <a:t>Temmuz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%3,1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75,9 </a:t>
            </a:r>
            <a:r>
              <a:rPr lang="en-US" sz="900" dirty="0" err="1"/>
              <a:t>değerini</a:t>
            </a:r>
            <a:r>
              <a:rPr lang="en-US" sz="900" dirty="0"/>
              <a:t>, reel </a:t>
            </a:r>
            <a:r>
              <a:rPr lang="en-US" sz="900" dirty="0" err="1"/>
              <a:t>kesim</a:t>
            </a:r>
            <a:r>
              <a:rPr lang="en-US" sz="900" dirty="0"/>
              <a:t> (</a:t>
            </a:r>
            <a:r>
              <a:rPr lang="en-US" sz="900" dirty="0" err="1"/>
              <a:t>imalat</a:t>
            </a:r>
            <a:r>
              <a:rPr lang="en-US" sz="900" dirty="0"/>
              <a:t> </a:t>
            </a:r>
            <a:r>
              <a:rPr lang="en-US" sz="900" dirty="0" err="1"/>
              <a:t>sanayi</a:t>
            </a:r>
            <a:r>
              <a:rPr lang="en-US" sz="900" dirty="0"/>
              <a:t>)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%1,8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98,7 </a:t>
            </a:r>
            <a:r>
              <a:rPr lang="en-US" sz="900" dirty="0" err="1"/>
              <a:t>değerini</a:t>
            </a:r>
            <a:r>
              <a:rPr lang="en-US" sz="900" dirty="0"/>
              <a:t>, </a:t>
            </a:r>
            <a:r>
              <a:rPr lang="en-US" sz="900" dirty="0" err="1"/>
              <a:t>hizmet</a:t>
            </a:r>
            <a:r>
              <a:rPr lang="en-US" sz="900" dirty="0"/>
              <a:t> </a:t>
            </a:r>
            <a:r>
              <a:rPr lang="en-US" sz="900" dirty="0" err="1"/>
              <a:t>sektörü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%1,1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114,1 </a:t>
            </a:r>
            <a:r>
              <a:rPr lang="en-US" sz="900" dirty="0" err="1"/>
              <a:t>değerini</a:t>
            </a:r>
            <a:r>
              <a:rPr lang="en-US" sz="900" dirty="0"/>
              <a:t>, </a:t>
            </a:r>
            <a:r>
              <a:rPr lang="en-US" sz="900" dirty="0" err="1"/>
              <a:t>perakende</a:t>
            </a:r>
            <a:r>
              <a:rPr lang="en-US" sz="900" dirty="0"/>
              <a:t> </a:t>
            </a:r>
            <a:r>
              <a:rPr lang="en-US" sz="900" dirty="0" err="1"/>
              <a:t>ticaret</a:t>
            </a:r>
            <a:r>
              <a:rPr lang="en-US" sz="900" dirty="0"/>
              <a:t> </a:t>
            </a:r>
            <a:r>
              <a:rPr lang="en-US" sz="900" dirty="0" err="1"/>
              <a:t>sektörü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%1,5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107,1 </a:t>
            </a:r>
            <a:r>
              <a:rPr lang="en-US" sz="900" dirty="0" err="1"/>
              <a:t>değerini</a:t>
            </a:r>
            <a:r>
              <a:rPr lang="en-US" sz="900" dirty="0"/>
              <a:t>, </a:t>
            </a:r>
            <a:r>
              <a:rPr lang="en-US" sz="900" dirty="0" err="1"/>
              <a:t>inşaat</a:t>
            </a:r>
            <a:r>
              <a:rPr lang="en-US" sz="900" dirty="0"/>
              <a:t> </a:t>
            </a:r>
            <a:r>
              <a:rPr lang="en-US" sz="900" dirty="0" err="1"/>
              <a:t>sektörü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 %0,9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87,1 </a:t>
            </a:r>
            <a:r>
              <a:rPr lang="en-US" sz="900" dirty="0" err="1"/>
              <a:t>değerini</a:t>
            </a:r>
            <a:r>
              <a:rPr lang="en-US" sz="900" dirty="0"/>
              <a:t> </a:t>
            </a:r>
            <a:r>
              <a:rPr lang="en-US" sz="900" dirty="0" err="1"/>
              <a:t>aldı</a:t>
            </a:r>
            <a:r>
              <a:rPr lang="en-US" sz="9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085" y="2983264"/>
            <a:ext cx="4707194" cy="28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9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2426" y="1112882"/>
            <a:ext cx="2486117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b="1" dirty="0" smtClean="0"/>
              <a:t>Euro </a:t>
            </a:r>
            <a:r>
              <a:rPr lang="en-US" sz="900" b="1" dirty="0" err="1" smtClean="0"/>
              <a:t>Bolgesi</a:t>
            </a:r>
            <a:r>
              <a:rPr lang="en-US" sz="900" b="1" dirty="0"/>
              <a:t> </a:t>
            </a:r>
            <a:r>
              <a:rPr lang="en-US" sz="900" b="1" dirty="0" err="1" smtClean="0"/>
              <a:t>Tüfe</a:t>
            </a:r>
            <a:r>
              <a:rPr lang="en-US" sz="900" b="1" dirty="0" smtClean="0"/>
              <a:t> </a:t>
            </a:r>
            <a:endParaRPr lang="en-US" sz="9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algn="just" fontAlgn="base"/>
            <a:r>
              <a:rPr lang="en-US" sz="800" dirty="0" err="1"/>
              <a:t>Almanya</a:t>
            </a:r>
            <a:r>
              <a:rPr lang="en-US" sz="800" dirty="0"/>
              <a:t> Federal İş </a:t>
            </a:r>
            <a:r>
              <a:rPr lang="en-US" sz="800" dirty="0" err="1" smtClean="0"/>
              <a:t>Ajansı</a:t>
            </a:r>
            <a:r>
              <a:rPr lang="en-US" sz="800" dirty="0" smtClean="0"/>
              <a:t>, </a:t>
            </a:r>
            <a:r>
              <a:rPr lang="en-US" sz="800" dirty="0" err="1"/>
              <a:t>işsizlik</a:t>
            </a:r>
            <a:r>
              <a:rPr lang="en-US" sz="800" dirty="0"/>
              <a:t> </a:t>
            </a:r>
            <a:r>
              <a:rPr lang="en-US" sz="800" dirty="0" err="1"/>
              <a:t>rakamlarına</a:t>
            </a:r>
            <a:r>
              <a:rPr lang="en-US" sz="800" dirty="0"/>
              <a:t> </a:t>
            </a:r>
            <a:r>
              <a:rPr lang="en-US" sz="800" dirty="0" err="1"/>
              <a:t>ilişkin</a:t>
            </a:r>
            <a:r>
              <a:rPr lang="en-US" sz="800" dirty="0"/>
              <a:t> </a:t>
            </a:r>
            <a:r>
              <a:rPr lang="en-US" sz="800" dirty="0" err="1"/>
              <a:t>Haziran</a:t>
            </a:r>
            <a:r>
              <a:rPr lang="en-US" sz="800" dirty="0"/>
              <a:t> </a:t>
            </a:r>
            <a:r>
              <a:rPr lang="en-US" sz="800" dirty="0" err="1"/>
              <a:t>ayı</a:t>
            </a:r>
            <a:r>
              <a:rPr lang="en-US" sz="800" dirty="0"/>
              <a:t> </a:t>
            </a:r>
            <a:r>
              <a:rPr lang="en-US" sz="800" dirty="0" err="1"/>
              <a:t>verilerine</a:t>
            </a:r>
            <a:r>
              <a:rPr lang="en-US" sz="800" dirty="0"/>
              <a:t> göre, </a:t>
            </a:r>
            <a:r>
              <a:rPr lang="en-US" sz="800" dirty="0" err="1"/>
              <a:t>ülkede</a:t>
            </a:r>
            <a:r>
              <a:rPr lang="en-US" sz="800" dirty="0"/>
              <a:t> </a:t>
            </a:r>
            <a:r>
              <a:rPr lang="en-US" sz="800" dirty="0" err="1"/>
              <a:t>mevsimsellikten</a:t>
            </a:r>
            <a:r>
              <a:rPr lang="en-US" sz="800" dirty="0"/>
              <a:t> </a:t>
            </a:r>
            <a:r>
              <a:rPr lang="en-US" sz="800" dirty="0" err="1"/>
              <a:t>arındırılmış</a:t>
            </a:r>
            <a:r>
              <a:rPr lang="en-US" sz="800" dirty="0"/>
              <a:t> </a:t>
            </a:r>
            <a:r>
              <a:rPr lang="en-US" sz="800" dirty="0" err="1"/>
              <a:t>işsiz</a:t>
            </a:r>
            <a:r>
              <a:rPr lang="en-US" sz="800" dirty="0"/>
              <a:t> </a:t>
            </a:r>
            <a:r>
              <a:rPr lang="en-US" sz="800" dirty="0" err="1"/>
              <a:t>sayısı</a:t>
            </a:r>
            <a:r>
              <a:rPr lang="en-US" sz="800" dirty="0"/>
              <a:t>, </a:t>
            </a:r>
            <a:r>
              <a:rPr lang="en-US" sz="800" dirty="0" err="1"/>
              <a:t>haziranda</a:t>
            </a:r>
            <a:r>
              <a:rPr lang="en-US" sz="800" dirty="0"/>
              <a:t>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önceki</a:t>
            </a:r>
            <a:r>
              <a:rPr lang="en-US" sz="800" dirty="0"/>
              <a:t> </a:t>
            </a:r>
            <a:r>
              <a:rPr lang="en-US" sz="800" dirty="0" err="1"/>
              <a:t>aya</a:t>
            </a:r>
            <a:r>
              <a:rPr lang="en-US" sz="800" dirty="0"/>
              <a:t> göre 19 bin </a:t>
            </a:r>
            <a:r>
              <a:rPr lang="en-US" sz="800" dirty="0" err="1"/>
              <a:t>artarak</a:t>
            </a:r>
            <a:r>
              <a:rPr lang="en-US" sz="800" dirty="0"/>
              <a:t> 2 milyon 781 bine </a:t>
            </a:r>
            <a:r>
              <a:rPr lang="en-US" sz="800" dirty="0" err="1"/>
              <a:t>yükseldi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Ülkede</a:t>
            </a:r>
            <a:r>
              <a:rPr lang="en-US" sz="800" dirty="0"/>
              <a:t> </a:t>
            </a:r>
            <a:r>
              <a:rPr lang="en-US" sz="800" dirty="0" err="1"/>
              <a:t>Mayıs'ta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5,9 </a:t>
            </a:r>
            <a:r>
              <a:rPr lang="en-US" sz="800" dirty="0" err="1"/>
              <a:t>olan</a:t>
            </a:r>
            <a:r>
              <a:rPr lang="en-US" sz="800" dirty="0"/>
              <a:t> </a:t>
            </a:r>
            <a:r>
              <a:rPr lang="en-US" sz="800" dirty="0" err="1"/>
              <a:t>mevsimsellikten</a:t>
            </a:r>
            <a:r>
              <a:rPr lang="en-US" sz="800" dirty="0"/>
              <a:t> </a:t>
            </a:r>
            <a:r>
              <a:rPr lang="en-US" sz="800" dirty="0" err="1"/>
              <a:t>arındırılmış</a:t>
            </a:r>
            <a:r>
              <a:rPr lang="en-US" sz="800" dirty="0"/>
              <a:t> </a:t>
            </a:r>
            <a:r>
              <a:rPr lang="en-US" sz="800" dirty="0" err="1"/>
              <a:t>işsizlik</a:t>
            </a:r>
            <a:r>
              <a:rPr lang="en-US" sz="800" dirty="0"/>
              <a:t> </a:t>
            </a:r>
            <a:r>
              <a:rPr lang="en-US" sz="800" dirty="0" err="1"/>
              <a:t>oranı</a:t>
            </a:r>
            <a:r>
              <a:rPr lang="en-US" sz="800" dirty="0"/>
              <a:t> </a:t>
            </a:r>
            <a:r>
              <a:rPr lang="en-US" sz="800" dirty="0" err="1"/>
              <a:t>ise</a:t>
            </a:r>
            <a:r>
              <a:rPr lang="en-US" sz="800" dirty="0"/>
              <a:t> </a:t>
            </a:r>
            <a:r>
              <a:rPr lang="en-US" sz="800" dirty="0" err="1"/>
              <a:t>haziranda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6’ya </a:t>
            </a:r>
            <a:r>
              <a:rPr lang="en-US" sz="800" dirty="0" err="1"/>
              <a:t>yükselerek</a:t>
            </a:r>
            <a:r>
              <a:rPr lang="en-US" sz="800" dirty="0"/>
              <a:t>, </a:t>
            </a:r>
            <a:r>
              <a:rPr lang="en-US" sz="800" dirty="0" err="1"/>
              <a:t>Mayıs</a:t>
            </a:r>
            <a:r>
              <a:rPr lang="en-US" sz="800" dirty="0"/>
              <a:t> 2021'den </a:t>
            </a:r>
            <a:r>
              <a:rPr lang="en-US" sz="800" dirty="0" err="1"/>
              <a:t>beri</a:t>
            </a:r>
            <a:r>
              <a:rPr lang="en-US" sz="800" dirty="0"/>
              <a:t> </a:t>
            </a:r>
            <a:r>
              <a:rPr lang="en-US" sz="800" dirty="0" err="1"/>
              <a:t>en</a:t>
            </a:r>
            <a:r>
              <a:rPr lang="en-US" sz="800" dirty="0"/>
              <a:t> </a:t>
            </a:r>
            <a:r>
              <a:rPr lang="en-US" sz="800" dirty="0" err="1"/>
              <a:t>yüksek</a:t>
            </a:r>
            <a:r>
              <a:rPr lang="en-US" sz="800" dirty="0"/>
              <a:t> </a:t>
            </a:r>
            <a:r>
              <a:rPr lang="en-US" sz="800" dirty="0" err="1"/>
              <a:t>seviyeye</a:t>
            </a:r>
            <a:r>
              <a:rPr lang="en-US" sz="800" dirty="0"/>
              <a:t> </a:t>
            </a:r>
            <a:r>
              <a:rPr lang="en-US" sz="800" dirty="0" err="1"/>
              <a:t>ulaştı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/>
              <a:t>Piyasalarda </a:t>
            </a:r>
            <a:r>
              <a:rPr lang="en-US" sz="800" dirty="0" err="1"/>
              <a:t>işsiz</a:t>
            </a:r>
            <a:r>
              <a:rPr lang="en-US" sz="800" dirty="0"/>
              <a:t> </a:t>
            </a:r>
            <a:r>
              <a:rPr lang="en-US" sz="800" dirty="0" err="1"/>
              <a:t>sayısının</a:t>
            </a:r>
            <a:r>
              <a:rPr lang="en-US" sz="800" dirty="0"/>
              <a:t> 15 bin </a:t>
            </a:r>
            <a:r>
              <a:rPr lang="en-US" sz="800" dirty="0" err="1"/>
              <a:t>artması</a:t>
            </a:r>
            <a:r>
              <a:rPr lang="en-US" sz="800" dirty="0"/>
              <a:t> </a:t>
            </a:r>
            <a:r>
              <a:rPr lang="en-US" sz="800" dirty="0" err="1"/>
              <a:t>bekleniyordu</a:t>
            </a:r>
            <a:r>
              <a:rPr lang="en-US" sz="800" dirty="0" smtClean="0"/>
              <a:t>.</a:t>
            </a:r>
          </a:p>
          <a:p>
            <a:pPr algn="just" fontAlgn="base"/>
            <a:endParaRPr lang="en-US" sz="800" dirty="0"/>
          </a:p>
          <a:p>
            <a:pPr algn="just" fontAlgn="base"/>
            <a:endParaRPr lang="en-US" sz="800" b="1" dirty="0" smtClean="0"/>
          </a:p>
          <a:p>
            <a:pPr algn="just" fontAlgn="base"/>
            <a:endParaRPr lang="en-US" sz="800" b="1" dirty="0"/>
          </a:p>
          <a:p>
            <a:pPr algn="just" fontAlgn="base"/>
            <a:endParaRPr lang="en-US" sz="800" b="1" dirty="0" smtClean="0"/>
          </a:p>
          <a:p>
            <a:pPr algn="just" fontAlgn="base"/>
            <a:r>
              <a:rPr lang="en-US" sz="800" b="1" dirty="0" smtClean="0"/>
              <a:t>FED  </a:t>
            </a:r>
            <a:r>
              <a:rPr lang="en-US" sz="800" b="1" dirty="0" err="1"/>
              <a:t>Faiz</a:t>
            </a:r>
            <a:r>
              <a:rPr lang="en-US" sz="800" b="1" dirty="0"/>
              <a:t> </a:t>
            </a:r>
            <a:r>
              <a:rPr lang="en-US" sz="800" b="1" dirty="0" err="1"/>
              <a:t>Kararı</a:t>
            </a:r>
            <a:endParaRPr lang="en-US" sz="800" b="1" dirty="0"/>
          </a:p>
          <a:p>
            <a:pPr indent="-171450" algn="just" fontAlgn="base">
              <a:buFont typeface="Arial" panose="020B0604020202020204" pitchFamily="34" charset="0"/>
              <a:buChar char="•"/>
            </a:pPr>
            <a:endParaRPr lang="en-US" sz="800" dirty="0"/>
          </a:p>
          <a:p>
            <a:pPr algn="just" fontAlgn="base"/>
            <a:r>
              <a:rPr lang="en-US" sz="800" dirty="0" err="1"/>
              <a:t>Fed'den</a:t>
            </a:r>
            <a:r>
              <a:rPr lang="en-US" sz="800" dirty="0"/>
              <a:t> </a:t>
            </a:r>
            <a:r>
              <a:rPr lang="en-US" sz="800" dirty="0" err="1"/>
              <a:t>yapılan</a:t>
            </a:r>
            <a:r>
              <a:rPr lang="en-US" sz="800" dirty="0"/>
              <a:t> </a:t>
            </a:r>
            <a:r>
              <a:rPr lang="en-US" sz="800" dirty="0" err="1"/>
              <a:t>açıklamada</a:t>
            </a:r>
            <a:r>
              <a:rPr lang="en-US" sz="800" dirty="0"/>
              <a:t>,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oranının</a:t>
            </a:r>
            <a:r>
              <a:rPr lang="en-US" sz="800" dirty="0"/>
              <a:t> </a:t>
            </a:r>
            <a:r>
              <a:rPr lang="en-US" sz="800" dirty="0" err="1"/>
              <a:t>sabit</a:t>
            </a:r>
            <a:r>
              <a:rPr lang="en-US" sz="800" dirty="0"/>
              <a:t> </a:t>
            </a:r>
            <a:r>
              <a:rPr lang="en-US" sz="800" dirty="0" err="1"/>
              <a:t>tutulması</a:t>
            </a:r>
            <a:r>
              <a:rPr lang="en-US" sz="800" dirty="0"/>
              <a:t> </a:t>
            </a:r>
            <a:r>
              <a:rPr lang="en-US" sz="800" dirty="0" err="1"/>
              <a:t>kararının</a:t>
            </a:r>
            <a:r>
              <a:rPr lang="en-US" sz="800" dirty="0"/>
              <a:t> oy </a:t>
            </a:r>
            <a:r>
              <a:rPr lang="en-US" sz="800" dirty="0" err="1"/>
              <a:t>birliğiyle</a:t>
            </a:r>
            <a:r>
              <a:rPr lang="en-US" sz="800" dirty="0"/>
              <a:t> </a:t>
            </a:r>
            <a:r>
              <a:rPr lang="en-US" sz="800" dirty="0" err="1"/>
              <a:t>alındığı</a:t>
            </a:r>
            <a:r>
              <a:rPr lang="en-US" sz="800" dirty="0"/>
              <a:t> </a:t>
            </a:r>
            <a:r>
              <a:rPr lang="en-US" sz="800" dirty="0" err="1"/>
              <a:t>belirtildi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Açıklamada</a:t>
            </a:r>
            <a:r>
              <a:rPr lang="en-US" sz="800" dirty="0"/>
              <a:t>, son </a:t>
            </a:r>
            <a:r>
              <a:rPr lang="en-US" sz="800" dirty="0" err="1"/>
              <a:t>göstergelerin</a:t>
            </a:r>
            <a:r>
              <a:rPr lang="en-US" sz="800" dirty="0"/>
              <a:t> </a:t>
            </a:r>
            <a:r>
              <a:rPr lang="en-US" sz="800" dirty="0" err="1"/>
              <a:t>ekonomik</a:t>
            </a:r>
            <a:r>
              <a:rPr lang="en-US" sz="800" dirty="0"/>
              <a:t> </a:t>
            </a:r>
            <a:r>
              <a:rPr lang="en-US" sz="800" dirty="0" err="1"/>
              <a:t>aktivitenin</a:t>
            </a:r>
            <a:r>
              <a:rPr lang="en-US" sz="800" dirty="0"/>
              <a:t> </a:t>
            </a:r>
            <a:r>
              <a:rPr lang="en-US" sz="800" dirty="0" err="1"/>
              <a:t>sağlam</a:t>
            </a:r>
            <a:r>
              <a:rPr lang="en-US" sz="800" dirty="0"/>
              <a:t> bir </a:t>
            </a:r>
            <a:r>
              <a:rPr lang="en-US" sz="800" dirty="0" err="1"/>
              <a:t>hızla</a:t>
            </a:r>
            <a:r>
              <a:rPr lang="en-US" sz="800" dirty="0"/>
              <a:t> </a:t>
            </a:r>
            <a:r>
              <a:rPr lang="en-US" sz="800" dirty="0" err="1"/>
              <a:t>genişlemeye</a:t>
            </a:r>
            <a:r>
              <a:rPr lang="en-US" sz="800" dirty="0"/>
              <a:t> devam </a:t>
            </a:r>
            <a:r>
              <a:rPr lang="en-US" sz="800" dirty="0" err="1"/>
              <a:t>ettiğini</a:t>
            </a:r>
            <a:r>
              <a:rPr lang="en-US" sz="800" dirty="0"/>
              <a:t> </a:t>
            </a:r>
            <a:r>
              <a:rPr lang="en-US" sz="800" dirty="0" err="1"/>
              <a:t>gösterdiği</a:t>
            </a:r>
            <a:r>
              <a:rPr lang="en-US" sz="800" dirty="0"/>
              <a:t> </a:t>
            </a:r>
            <a:r>
              <a:rPr lang="en-US" sz="800" dirty="0" err="1"/>
              <a:t>bildirildi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İstihdam</a:t>
            </a:r>
            <a:r>
              <a:rPr lang="en-US" sz="800" dirty="0"/>
              <a:t> </a:t>
            </a:r>
            <a:r>
              <a:rPr lang="en-US" sz="800" dirty="0" err="1"/>
              <a:t>artışının</a:t>
            </a:r>
            <a:r>
              <a:rPr lang="en-US" sz="800" dirty="0"/>
              <a:t> </a:t>
            </a:r>
            <a:r>
              <a:rPr lang="en-US" sz="800" dirty="0" err="1"/>
              <a:t>yavaşladığına</a:t>
            </a:r>
            <a:r>
              <a:rPr lang="en-US" sz="800" dirty="0"/>
              <a:t> </a:t>
            </a:r>
            <a:r>
              <a:rPr lang="en-US" sz="800" dirty="0" err="1"/>
              <a:t>işaret</a:t>
            </a:r>
            <a:r>
              <a:rPr lang="en-US" sz="800" dirty="0"/>
              <a:t> </a:t>
            </a:r>
            <a:r>
              <a:rPr lang="en-US" sz="800" dirty="0" err="1"/>
              <a:t>edilen</a:t>
            </a:r>
            <a:r>
              <a:rPr lang="en-US" sz="800" dirty="0"/>
              <a:t> </a:t>
            </a:r>
            <a:r>
              <a:rPr lang="en-US" sz="800" dirty="0" err="1"/>
              <a:t>açıklamada</a:t>
            </a:r>
            <a:r>
              <a:rPr lang="en-US" sz="800" dirty="0"/>
              <a:t>, </a:t>
            </a:r>
            <a:r>
              <a:rPr lang="en-US" sz="800" dirty="0" err="1"/>
              <a:t>işsizlik</a:t>
            </a:r>
            <a:r>
              <a:rPr lang="en-US" sz="800" dirty="0"/>
              <a:t> </a:t>
            </a:r>
            <a:r>
              <a:rPr lang="en-US" sz="800" dirty="0" err="1"/>
              <a:t>oranının</a:t>
            </a:r>
            <a:r>
              <a:rPr lang="en-US" sz="800" dirty="0"/>
              <a:t> </a:t>
            </a:r>
            <a:r>
              <a:rPr lang="en-US" sz="800" dirty="0" err="1"/>
              <a:t>arttığı</a:t>
            </a:r>
            <a:r>
              <a:rPr lang="en-US" sz="800" dirty="0"/>
              <a:t> ancak hala </a:t>
            </a:r>
            <a:r>
              <a:rPr lang="en-US" sz="800" dirty="0" err="1"/>
              <a:t>düşük</a:t>
            </a:r>
            <a:r>
              <a:rPr lang="en-US" sz="800" dirty="0"/>
              <a:t> </a:t>
            </a:r>
            <a:r>
              <a:rPr lang="en-US" sz="800" dirty="0" err="1"/>
              <a:t>kalmaya</a:t>
            </a:r>
            <a:r>
              <a:rPr lang="en-US" sz="800" dirty="0"/>
              <a:t> devam </a:t>
            </a:r>
            <a:r>
              <a:rPr lang="en-US" sz="800" dirty="0" err="1"/>
              <a:t>ettiği</a:t>
            </a:r>
            <a:r>
              <a:rPr lang="en-US" sz="800" dirty="0"/>
              <a:t> </a:t>
            </a:r>
            <a:r>
              <a:rPr lang="en-US" sz="800" dirty="0" err="1"/>
              <a:t>kaydedildi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 err="1"/>
              <a:t>Açıklamada</a:t>
            </a:r>
            <a:r>
              <a:rPr lang="en-US" sz="800" dirty="0"/>
              <a:t>, </a:t>
            </a:r>
            <a:r>
              <a:rPr lang="en-US" sz="800" dirty="0" err="1"/>
              <a:t>enflasyonun</a:t>
            </a:r>
            <a:r>
              <a:rPr lang="en-US" sz="800" dirty="0"/>
              <a:t> </a:t>
            </a:r>
            <a:r>
              <a:rPr lang="en-US" sz="800" dirty="0" err="1"/>
              <a:t>gerilediği</a:t>
            </a:r>
            <a:r>
              <a:rPr lang="en-US" sz="800" dirty="0"/>
              <a:t> ancak hala bir miktar </a:t>
            </a:r>
            <a:r>
              <a:rPr lang="en-US" sz="800" dirty="0" err="1"/>
              <a:t>yüksek</a:t>
            </a:r>
            <a:r>
              <a:rPr lang="en-US" sz="800" dirty="0"/>
              <a:t> </a:t>
            </a:r>
            <a:r>
              <a:rPr lang="en-US" sz="800" dirty="0" err="1"/>
              <a:t>seyrettiği</a:t>
            </a:r>
            <a:r>
              <a:rPr lang="en-US" sz="800" dirty="0"/>
              <a:t> </a:t>
            </a:r>
            <a:r>
              <a:rPr lang="en-US" sz="800" dirty="0" err="1"/>
              <a:t>belirtilerek</a:t>
            </a:r>
            <a:r>
              <a:rPr lang="en-US" sz="800" dirty="0"/>
              <a:t>, "Son </a:t>
            </a:r>
            <a:r>
              <a:rPr lang="en-US" sz="800" dirty="0" err="1"/>
              <a:t>aylarda</a:t>
            </a:r>
            <a:r>
              <a:rPr lang="en-US" sz="800" dirty="0"/>
              <a:t> </a:t>
            </a:r>
            <a:r>
              <a:rPr lang="en-US" sz="800" dirty="0" err="1"/>
              <a:t>Komite'nin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2'lik </a:t>
            </a:r>
            <a:r>
              <a:rPr lang="en-US" sz="800" dirty="0" err="1"/>
              <a:t>enflasyon</a:t>
            </a:r>
            <a:r>
              <a:rPr lang="en-US" sz="800" dirty="0"/>
              <a:t> </a:t>
            </a:r>
            <a:r>
              <a:rPr lang="en-US" sz="800" dirty="0" err="1"/>
              <a:t>hedefine</a:t>
            </a:r>
            <a:r>
              <a:rPr lang="en-US" sz="800" dirty="0"/>
              <a:t> </a:t>
            </a:r>
            <a:r>
              <a:rPr lang="en-US" sz="800" dirty="0" err="1"/>
              <a:t>doğru</a:t>
            </a:r>
            <a:r>
              <a:rPr lang="en-US" sz="800" dirty="0"/>
              <a:t> biraz daha </a:t>
            </a:r>
            <a:r>
              <a:rPr lang="en-US" sz="800" dirty="0" err="1"/>
              <a:t>ilerleme</a:t>
            </a:r>
            <a:r>
              <a:rPr lang="en-US" sz="800" dirty="0"/>
              <a:t> </a:t>
            </a:r>
            <a:r>
              <a:rPr lang="en-US" sz="800" dirty="0" err="1"/>
              <a:t>kaydedildi</a:t>
            </a:r>
            <a:r>
              <a:rPr lang="en-US" sz="800" dirty="0"/>
              <a:t>." </a:t>
            </a:r>
            <a:r>
              <a:rPr lang="en-US" sz="800" dirty="0" err="1"/>
              <a:t>denildi</a:t>
            </a:r>
            <a:r>
              <a:rPr lang="en-US" sz="800" dirty="0"/>
              <a:t>.</a:t>
            </a:r>
          </a:p>
          <a:p>
            <a:pPr fontAlgn="base"/>
            <a:endParaRPr lang="en-US" sz="800" dirty="0"/>
          </a:p>
        </p:txBody>
      </p:sp>
      <p:sp>
        <p:nvSpPr>
          <p:cNvPr id="8" name="Rectangle 7"/>
          <p:cNvSpPr/>
          <p:nvPr/>
        </p:nvSpPr>
        <p:spPr>
          <a:xfrm>
            <a:off x="2575559" y="1102998"/>
            <a:ext cx="258528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BOE </a:t>
            </a:r>
            <a:r>
              <a:rPr lang="en-US" sz="800" b="1" dirty="0" err="1"/>
              <a:t>Faiz</a:t>
            </a:r>
            <a:r>
              <a:rPr lang="en-US" sz="800" b="1" dirty="0"/>
              <a:t> </a:t>
            </a:r>
            <a:r>
              <a:rPr lang="en-US" sz="800" b="1" dirty="0" err="1"/>
              <a:t>Kararı</a:t>
            </a:r>
            <a:endParaRPr lang="en-US" sz="8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algn="just" fontAlgn="base"/>
            <a:r>
              <a:rPr lang="en-US" sz="800" dirty="0" err="1"/>
              <a:t>İngiltere</a:t>
            </a:r>
            <a:r>
              <a:rPr lang="en-US" sz="800" dirty="0"/>
              <a:t> Merkez Bankası (BoE) </a:t>
            </a:r>
            <a:r>
              <a:rPr lang="en-US" sz="800" dirty="0" err="1"/>
              <a:t>politika</a:t>
            </a:r>
            <a:r>
              <a:rPr lang="en-US" sz="800" dirty="0"/>
              <a:t> </a:t>
            </a:r>
            <a:r>
              <a:rPr lang="en-US" sz="800" dirty="0" err="1"/>
              <a:t>faizini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5,25’te </a:t>
            </a:r>
            <a:r>
              <a:rPr lang="en-US" sz="800" dirty="0" err="1"/>
              <a:t>sabit</a:t>
            </a:r>
            <a:r>
              <a:rPr lang="en-US" sz="800" dirty="0"/>
              <a:t> </a:t>
            </a:r>
            <a:r>
              <a:rPr lang="en-US" sz="800" dirty="0" err="1"/>
              <a:t>bırakarak</a:t>
            </a:r>
            <a:r>
              <a:rPr lang="en-US" sz="800" dirty="0"/>
              <a:t> </a:t>
            </a:r>
            <a:r>
              <a:rPr lang="en-US" sz="800" dirty="0" err="1"/>
              <a:t>değişikliğe</a:t>
            </a:r>
            <a:r>
              <a:rPr lang="en-US" sz="800" dirty="0"/>
              <a:t> </a:t>
            </a:r>
            <a:r>
              <a:rPr lang="en-US" sz="800" dirty="0" err="1"/>
              <a:t>gitmedi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/>
              <a:t>Merkez </a:t>
            </a:r>
            <a:r>
              <a:rPr lang="en-US" sz="800" dirty="0" err="1"/>
              <a:t>Bankası'nın</a:t>
            </a:r>
            <a:r>
              <a:rPr lang="en-US" sz="800" dirty="0"/>
              <a:t>, </a:t>
            </a:r>
            <a:r>
              <a:rPr lang="en-US" sz="800" dirty="0" err="1"/>
              <a:t>Haziran</a:t>
            </a:r>
            <a:r>
              <a:rPr lang="en-US" sz="800" dirty="0"/>
              <a:t> </a:t>
            </a:r>
            <a:r>
              <a:rPr lang="en-US" sz="800" dirty="0" err="1"/>
              <a:t>ayındaki</a:t>
            </a:r>
            <a:r>
              <a:rPr lang="en-US" sz="800" dirty="0"/>
              <a:t> para </a:t>
            </a:r>
            <a:r>
              <a:rPr lang="en-US" sz="800" dirty="0" err="1"/>
              <a:t>politikası</a:t>
            </a:r>
            <a:r>
              <a:rPr lang="en-US" sz="800" dirty="0"/>
              <a:t> </a:t>
            </a:r>
            <a:r>
              <a:rPr lang="en-US" sz="800" dirty="0" err="1"/>
              <a:t>tartışmalarının</a:t>
            </a:r>
            <a:r>
              <a:rPr lang="en-US" sz="800" dirty="0"/>
              <a:t> </a:t>
            </a:r>
            <a:r>
              <a:rPr lang="en-US" sz="800" dirty="0" err="1"/>
              <a:t>ardından</a:t>
            </a:r>
            <a:r>
              <a:rPr lang="en-US" sz="800" dirty="0"/>
              <a:t> </a:t>
            </a:r>
            <a:r>
              <a:rPr lang="en-US" sz="800" dirty="0" err="1"/>
              <a:t>gösterge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oranını</a:t>
            </a:r>
            <a:r>
              <a:rPr lang="en-US" sz="800" dirty="0"/>
              <a:t> </a:t>
            </a:r>
            <a:r>
              <a:rPr lang="en-US" sz="800" dirty="0" err="1"/>
              <a:t>üst</a:t>
            </a:r>
            <a:r>
              <a:rPr lang="en-US" sz="800" dirty="0"/>
              <a:t> </a:t>
            </a:r>
            <a:r>
              <a:rPr lang="en-US" sz="800" dirty="0" err="1"/>
              <a:t>üste</a:t>
            </a:r>
            <a:r>
              <a:rPr lang="en-US" sz="800" dirty="0"/>
              <a:t> </a:t>
            </a:r>
            <a:r>
              <a:rPr lang="en-US" sz="800" dirty="0" err="1"/>
              <a:t>yedinci</a:t>
            </a:r>
            <a:r>
              <a:rPr lang="en-US" sz="800" dirty="0"/>
              <a:t> </a:t>
            </a:r>
            <a:r>
              <a:rPr lang="en-US" sz="800" dirty="0" err="1"/>
              <a:t>kez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5,25'te (2008'den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yana</a:t>
            </a:r>
            <a:r>
              <a:rPr lang="en-US" sz="800" dirty="0"/>
              <a:t> </a:t>
            </a:r>
            <a:r>
              <a:rPr lang="en-US" sz="800" dirty="0" err="1"/>
              <a:t>en</a:t>
            </a:r>
            <a:r>
              <a:rPr lang="en-US" sz="800" dirty="0"/>
              <a:t> </a:t>
            </a:r>
            <a:r>
              <a:rPr lang="en-US" sz="800" dirty="0" err="1"/>
              <a:t>yüksek</a:t>
            </a:r>
            <a:r>
              <a:rPr lang="en-US" sz="800" dirty="0"/>
              <a:t> </a:t>
            </a:r>
            <a:r>
              <a:rPr lang="en-US" sz="800" dirty="0" err="1"/>
              <a:t>seviye</a:t>
            </a:r>
            <a:r>
              <a:rPr lang="en-US" sz="800" dirty="0"/>
              <a:t>) </a:t>
            </a:r>
            <a:r>
              <a:rPr lang="en-US" sz="800" dirty="0" err="1"/>
              <a:t>sabit</a:t>
            </a:r>
            <a:r>
              <a:rPr lang="en-US" sz="800" dirty="0"/>
              <a:t> </a:t>
            </a:r>
            <a:r>
              <a:rPr lang="en-US" sz="800" dirty="0" err="1"/>
              <a:t>tutması</a:t>
            </a:r>
            <a:r>
              <a:rPr lang="en-US" sz="800" dirty="0"/>
              <a:t> </a:t>
            </a:r>
            <a:r>
              <a:rPr lang="en-US" sz="800" dirty="0" err="1"/>
              <a:t>bekleniyordu</a:t>
            </a:r>
            <a:r>
              <a:rPr lang="en-US" sz="800" dirty="0"/>
              <a:t>.</a:t>
            </a:r>
          </a:p>
          <a:p>
            <a:pPr algn="just" fontAlgn="base"/>
            <a:r>
              <a:rPr lang="en-US" sz="800" dirty="0"/>
              <a:t>Ancak </a:t>
            </a:r>
            <a:r>
              <a:rPr lang="en-US" sz="800" dirty="0" err="1"/>
              <a:t>toplantı</a:t>
            </a:r>
            <a:r>
              <a:rPr lang="en-US" sz="800" dirty="0"/>
              <a:t> </a:t>
            </a:r>
            <a:r>
              <a:rPr lang="en-US" sz="800" dirty="0" err="1"/>
              <a:t>tutanaklarında</a:t>
            </a:r>
            <a:r>
              <a:rPr lang="en-US" sz="800" dirty="0"/>
              <a:t>, Para </a:t>
            </a:r>
            <a:r>
              <a:rPr lang="en-US" sz="800" dirty="0" err="1"/>
              <a:t>Politikası</a:t>
            </a:r>
            <a:r>
              <a:rPr lang="en-US" sz="800" dirty="0"/>
              <a:t> </a:t>
            </a:r>
            <a:r>
              <a:rPr lang="en-US" sz="800" dirty="0" err="1"/>
              <a:t>Komitesi'nin</a:t>
            </a:r>
            <a:r>
              <a:rPr lang="en-US" sz="800" dirty="0"/>
              <a:t> </a:t>
            </a:r>
            <a:r>
              <a:rPr lang="en-US" sz="800" dirty="0" err="1"/>
              <a:t>dokuz</a:t>
            </a:r>
            <a:r>
              <a:rPr lang="en-US" sz="800" dirty="0"/>
              <a:t> </a:t>
            </a:r>
            <a:r>
              <a:rPr lang="en-US" sz="800" dirty="0" err="1"/>
              <a:t>üyesinden</a:t>
            </a:r>
            <a:r>
              <a:rPr lang="en-US" sz="800" dirty="0"/>
              <a:t> </a:t>
            </a:r>
            <a:r>
              <a:rPr lang="en-US" sz="800" dirty="0" err="1"/>
              <a:t>bazıları</a:t>
            </a:r>
            <a:r>
              <a:rPr lang="en-US" sz="800" dirty="0"/>
              <a:t> için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</a:t>
            </a:r>
            <a:r>
              <a:rPr lang="en-US" sz="800" dirty="0"/>
              <a:t> </a:t>
            </a:r>
            <a:r>
              <a:rPr lang="en-US" sz="800" dirty="0" err="1"/>
              <a:t>yapmama</a:t>
            </a:r>
            <a:r>
              <a:rPr lang="en-US" sz="800" dirty="0"/>
              <a:t> </a:t>
            </a:r>
            <a:r>
              <a:rPr lang="en-US" sz="800" dirty="0" err="1"/>
              <a:t>kararının</a:t>
            </a:r>
            <a:r>
              <a:rPr lang="en-US" sz="800" dirty="0"/>
              <a:t> "iyi </a:t>
            </a:r>
            <a:r>
              <a:rPr lang="en-US" sz="800" dirty="0" err="1"/>
              <a:t>dengelenmiş</a:t>
            </a:r>
            <a:r>
              <a:rPr lang="en-US" sz="800" dirty="0"/>
              <a:t>" </a:t>
            </a:r>
            <a:r>
              <a:rPr lang="en-US" sz="800" dirty="0" err="1"/>
              <a:t>olduğu</a:t>
            </a:r>
            <a:r>
              <a:rPr lang="en-US" sz="800" dirty="0"/>
              <a:t> </a:t>
            </a:r>
            <a:r>
              <a:rPr lang="en-US" sz="800" dirty="0" err="1"/>
              <a:t>belirtildi</a:t>
            </a:r>
            <a:r>
              <a:rPr lang="en-US" sz="800" dirty="0"/>
              <a:t>. </a:t>
            </a:r>
            <a:r>
              <a:rPr lang="en-US" sz="800" dirty="0" err="1"/>
              <a:t>Komite</a:t>
            </a:r>
            <a:r>
              <a:rPr lang="en-US" sz="800" dirty="0"/>
              <a:t> </a:t>
            </a:r>
            <a:r>
              <a:rPr lang="en-US" sz="800" dirty="0" err="1"/>
              <a:t>üyeleri</a:t>
            </a:r>
            <a:r>
              <a:rPr lang="en-US" sz="800" dirty="0"/>
              <a:t> </a:t>
            </a:r>
            <a:r>
              <a:rPr lang="en-US" sz="800" dirty="0" err="1"/>
              <a:t>üst</a:t>
            </a:r>
            <a:r>
              <a:rPr lang="en-US" sz="800" dirty="0"/>
              <a:t> </a:t>
            </a:r>
            <a:r>
              <a:rPr lang="en-US" sz="800" dirty="0" err="1"/>
              <a:t>üste</a:t>
            </a:r>
            <a:r>
              <a:rPr lang="en-US" sz="800" dirty="0"/>
              <a:t> </a:t>
            </a:r>
            <a:r>
              <a:rPr lang="en-US" sz="800" dirty="0" err="1"/>
              <a:t>ikinci</a:t>
            </a:r>
            <a:r>
              <a:rPr lang="en-US" sz="800" dirty="0"/>
              <a:t> </a:t>
            </a:r>
            <a:r>
              <a:rPr lang="en-US" sz="800" dirty="0" err="1"/>
              <a:t>toplantıda</a:t>
            </a:r>
            <a:r>
              <a:rPr lang="en-US" sz="800" dirty="0"/>
              <a:t> </a:t>
            </a:r>
            <a:r>
              <a:rPr lang="en-US" sz="800" dirty="0" err="1"/>
              <a:t>değişiklik</a:t>
            </a:r>
            <a:r>
              <a:rPr lang="en-US" sz="800" dirty="0"/>
              <a:t> </a:t>
            </a:r>
            <a:r>
              <a:rPr lang="en-US" sz="800" dirty="0" err="1"/>
              <a:t>yapılmaması</a:t>
            </a:r>
            <a:r>
              <a:rPr lang="en-US" sz="800" dirty="0"/>
              <a:t> </a:t>
            </a:r>
            <a:r>
              <a:rPr lang="en-US" sz="800" dirty="0" err="1"/>
              <a:t>yönünde</a:t>
            </a:r>
            <a:r>
              <a:rPr lang="en-US" sz="800" dirty="0"/>
              <a:t> 7-2 oy </a:t>
            </a:r>
            <a:r>
              <a:rPr lang="en-US" sz="800" dirty="0" err="1"/>
              <a:t>kullanırken</a:t>
            </a:r>
            <a:r>
              <a:rPr lang="en-US" sz="800" dirty="0"/>
              <a:t>, Swati </a:t>
            </a:r>
            <a:r>
              <a:rPr lang="en-US" sz="800" dirty="0" err="1"/>
              <a:t>Dhingra</a:t>
            </a:r>
            <a:r>
              <a:rPr lang="en-US" sz="800" dirty="0"/>
              <a:t> ve Dave </a:t>
            </a:r>
            <a:r>
              <a:rPr lang="en-US" sz="800" dirty="0" err="1"/>
              <a:t>Ramsden</a:t>
            </a:r>
            <a:r>
              <a:rPr lang="en-US" sz="800" dirty="0"/>
              <a:t> yine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indirimini</a:t>
            </a:r>
            <a:r>
              <a:rPr lang="en-US" sz="800" dirty="0"/>
              <a:t> </a:t>
            </a:r>
            <a:r>
              <a:rPr lang="en-US" sz="800" dirty="0" err="1"/>
              <a:t>destekledi</a:t>
            </a:r>
            <a:r>
              <a:rPr lang="en-US" sz="800" dirty="0"/>
              <a:t>. </a:t>
            </a:r>
            <a:r>
              <a:rPr lang="en-US" sz="800" dirty="0" err="1"/>
              <a:t>Fakat</a:t>
            </a:r>
            <a:r>
              <a:rPr lang="en-US" sz="800" dirty="0"/>
              <a:t> </a:t>
            </a:r>
            <a:r>
              <a:rPr lang="en-US" sz="800" dirty="0" err="1"/>
              <a:t>çoğunluk</a:t>
            </a:r>
            <a:r>
              <a:rPr lang="en-US" sz="800" dirty="0"/>
              <a:t> </a:t>
            </a:r>
            <a:r>
              <a:rPr lang="en-US" sz="800" dirty="0" err="1"/>
              <a:t>arasında</a:t>
            </a:r>
            <a:r>
              <a:rPr lang="en-US" sz="800" dirty="0"/>
              <a:t> </a:t>
            </a:r>
            <a:r>
              <a:rPr lang="en-US" sz="800" dirty="0" err="1"/>
              <a:t>şaşırtıcı</a:t>
            </a:r>
            <a:r>
              <a:rPr lang="en-US" sz="800" dirty="0"/>
              <a:t> </a:t>
            </a:r>
            <a:r>
              <a:rPr lang="en-US" sz="800" dirty="0" err="1"/>
              <a:t>derecede</a:t>
            </a:r>
            <a:r>
              <a:rPr lang="en-US" sz="800" dirty="0"/>
              <a:t> </a:t>
            </a:r>
            <a:r>
              <a:rPr lang="en-US" sz="800" dirty="0" err="1"/>
              <a:t>güçlü</a:t>
            </a:r>
            <a:r>
              <a:rPr lang="en-US" sz="800" dirty="0"/>
              <a:t> </a:t>
            </a:r>
            <a:r>
              <a:rPr lang="en-US" sz="800" dirty="0" err="1"/>
              <a:t>hizmet</a:t>
            </a:r>
            <a:r>
              <a:rPr lang="en-US" sz="800" dirty="0"/>
              <a:t> </a:t>
            </a:r>
            <a:r>
              <a:rPr lang="en-US" sz="800" dirty="0" err="1"/>
              <a:t>enflasyonu</a:t>
            </a:r>
            <a:r>
              <a:rPr lang="en-US" sz="800" dirty="0"/>
              <a:t> </a:t>
            </a:r>
            <a:r>
              <a:rPr lang="en-US" sz="800" dirty="0" err="1"/>
              <a:t>gösteren</a:t>
            </a:r>
            <a:r>
              <a:rPr lang="en-US" sz="800" dirty="0"/>
              <a:t> son </a:t>
            </a:r>
            <a:r>
              <a:rPr lang="en-US" sz="800" dirty="0" err="1"/>
              <a:t>verilerin</a:t>
            </a:r>
            <a:r>
              <a:rPr lang="en-US" sz="800" dirty="0"/>
              <a:t> </a:t>
            </a:r>
            <a:r>
              <a:rPr lang="en-US" sz="800" dirty="0" err="1"/>
              <a:t>önemi</a:t>
            </a:r>
            <a:r>
              <a:rPr lang="en-US" sz="800" dirty="0"/>
              <a:t> </a:t>
            </a:r>
            <a:r>
              <a:rPr lang="en-US" sz="800" dirty="0" err="1"/>
              <a:t>konusunda</a:t>
            </a:r>
            <a:r>
              <a:rPr lang="en-US" sz="800" dirty="0"/>
              <a:t> </a:t>
            </a:r>
            <a:r>
              <a:rPr lang="en-US" sz="800" dirty="0" err="1"/>
              <a:t>görüş</a:t>
            </a:r>
            <a:r>
              <a:rPr lang="en-US" sz="800" dirty="0"/>
              <a:t> </a:t>
            </a:r>
            <a:r>
              <a:rPr lang="en-US" sz="800" dirty="0" err="1"/>
              <a:t>ayrılıkları</a:t>
            </a:r>
            <a:r>
              <a:rPr lang="en-US" sz="800" dirty="0"/>
              <a:t> </a:t>
            </a:r>
            <a:r>
              <a:rPr lang="en-US" sz="800" dirty="0" err="1"/>
              <a:t>vardı</a:t>
            </a:r>
            <a:r>
              <a:rPr lang="en-US" sz="800" dirty="0" smtClean="0"/>
              <a:t>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212976</TotalTime>
  <Words>904</Words>
  <Application>Microsoft Office PowerPoint</Application>
  <PresentationFormat>Custom</PresentationFormat>
  <Paragraphs>111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3831</cp:revision>
  <cp:lastPrinted>2020-06-19T08:48:54Z</cp:lastPrinted>
  <dcterms:created xsi:type="dcterms:W3CDTF">2013-11-22T11:55:19Z</dcterms:created>
  <dcterms:modified xsi:type="dcterms:W3CDTF">2024-08-13T05:39:06Z</dcterms:modified>
</cp:coreProperties>
</file>