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2" d="100"/>
          <a:sy n="102" d="100"/>
        </p:scale>
        <p:origin x="1524" y="108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Nisan 2024-SAYI:8</a:t>
            </a:r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66485" y="2083931"/>
            <a:ext cx="3969184" cy="247350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da-DK" sz="1000" b="1" dirty="0"/>
              <a:t>KKTC Tüketici Fiyat Endeksi, Şubat </a:t>
            </a:r>
            <a:r>
              <a:rPr lang="da-DK" sz="1000" b="1" dirty="0" smtClean="0"/>
              <a:t>2024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79123" y="2182487"/>
            <a:ext cx="51709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KKTC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Kurumu’nun</a:t>
            </a:r>
            <a:r>
              <a:rPr lang="en-US" sz="900" dirty="0"/>
              <a:t>,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fiyatlarındaki</a:t>
            </a:r>
            <a:r>
              <a:rPr lang="en-US" sz="900" dirty="0"/>
              <a:t> </a:t>
            </a:r>
            <a:r>
              <a:rPr lang="en-US" sz="900" dirty="0" err="1"/>
              <a:t>gelişmeleri</a:t>
            </a:r>
            <a:r>
              <a:rPr lang="en-US" sz="900" dirty="0"/>
              <a:t> </a:t>
            </a:r>
            <a:r>
              <a:rPr lang="en-US" sz="900" dirty="0" err="1"/>
              <a:t>izlemek</a:t>
            </a:r>
            <a:r>
              <a:rPr lang="en-US" sz="900" dirty="0"/>
              <a:t> </a:t>
            </a:r>
            <a:r>
              <a:rPr lang="en-US" sz="900" dirty="0" err="1"/>
              <a:t>amacıyla</a:t>
            </a:r>
            <a:r>
              <a:rPr lang="en-US" sz="900" dirty="0"/>
              <a:t>, </a:t>
            </a:r>
            <a:r>
              <a:rPr lang="en-US" sz="900" dirty="0" err="1"/>
              <a:t>önceden</a:t>
            </a:r>
            <a:r>
              <a:rPr lang="en-US" sz="900" dirty="0"/>
              <a:t> </a:t>
            </a:r>
            <a:r>
              <a:rPr lang="en-US" sz="900" dirty="0" err="1"/>
              <a:t>seçilmiş</a:t>
            </a:r>
            <a:r>
              <a:rPr lang="en-US" sz="900" dirty="0"/>
              <a:t> </a:t>
            </a:r>
            <a:r>
              <a:rPr lang="en-US" sz="900" dirty="0" err="1"/>
              <a:t>perakende</a:t>
            </a:r>
            <a:r>
              <a:rPr lang="en-US" sz="900" dirty="0"/>
              <a:t> satış </a:t>
            </a:r>
            <a:r>
              <a:rPr lang="en-US" sz="900" dirty="0" err="1"/>
              <a:t>yerlerinden</a:t>
            </a:r>
            <a:r>
              <a:rPr lang="en-US" sz="900" dirty="0"/>
              <a:t> </a:t>
            </a:r>
            <a:r>
              <a:rPr lang="en-US" sz="900" dirty="0" err="1"/>
              <a:t>derlediği</a:t>
            </a:r>
            <a:r>
              <a:rPr lang="en-US" sz="900" dirty="0"/>
              <a:t> </a:t>
            </a:r>
            <a:r>
              <a:rPr lang="en-US" sz="900" dirty="0" err="1"/>
              <a:t>perakende</a:t>
            </a:r>
            <a:r>
              <a:rPr lang="en-US" sz="900" dirty="0"/>
              <a:t> </a:t>
            </a:r>
            <a:r>
              <a:rPr lang="en-US" sz="900" dirty="0" err="1"/>
              <a:t>fiyatlara</a:t>
            </a:r>
            <a:r>
              <a:rPr lang="en-US" sz="900" dirty="0"/>
              <a:t> göre her ay </a:t>
            </a:r>
            <a:r>
              <a:rPr lang="en-US" sz="900" dirty="0" err="1"/>
              <a:t>yayınladığı</a:t>
            </a:r>
            <a:r>
              <a:rPr lang="en-US" sz="900" dirty="0"/>
              <a:t> 2015=100 </a:t>
            </a:r>
            <a:r>
              <a:rPr lang="en-US" sz="900" dirty="0" err="1"/>
              <a:t>Temel</a:t>
            </a:r>
            <a:r>
              <a:rPr lang="en-US" sz="900" dirty="0"/>
              <a:t>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Fiyatları Genel </a:t>
            </a:r>
            <a:r>
              <a:rPr lang="en-US" sz="900" dirty="0" err="1"/>
              <a:t>Endeksi’nde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%4.59,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göre %8.60 ve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%85.71 </a:t>
            </a:r>
            <a:r>
              <a:rPr lang="en-US" sz="900" dirty="0" err="1"/>
              <a:t>değişim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76400" y="3065873"/>
            <a:ext cx="4471190" cy="3822195"/>
            <a:chOff x="365986" y="2232298"/>
            <a:chExt cx="4471190" cy="455721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4759" y="2232298"/>
              <a:ext cx="4442417" cy="103051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986" y="3506166"/>
              <a:ext cx="4471189" cy="3283346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988959"/>
              </p:ext>
            </p:extLst>
          </p:nvPr>
        </p:nvGraphicFramePr>
        <p:xfrm>
          <a:off x="155863" y="1114584"/>
          <a:ext cx="4886037" cy="884404"/>
        </p:xfrm>
        <a:graphic>
          <a:graphicData uri="http://schemas.openxmlformats.org/drawingml/2006/table">
            <a:tbl>
              <a:tblPr/>
              <a:tblGrid>
                <a:gridCol w="1041415">
                  <a:extLst>
                    <a:ext uri="{9D8B030D-6E8A-4147-A177-3AD203B41FA5}">
                      <a16:colId xmlns:a16="http://schemas.microsoft.com/office/drawing/2014/main" val="1468387435"/>
                    </a:ext>
                  </a:extLst>
                </a:gridCol>
                <a:gridCol w="375849">
                  <a:extLst>
                    <a:ext uri="{9D8B030D-6E8A-4147-A177-3AD203B41FA5}">
                      <a16:colId xmlns:a16="http://schemas.microsoft.com/office/drawing/2014/main" val="3940573447"/>
                    </a:ext>
                  </a:extLst>
                </a:gridCol>
                <a:gridCol w="493302">
                  <a:extLst>
                    <a:ext uri="{9D8B030D-6E8A-4147-A177-3AD203B41FA5}">
                      <a16:colId xmlns:a16="http://schemas.microsoft.com/office/drawing/2014/main" val="1214826104"/>
                    </a:ext>
                  </a:extLst>
                </a:gridCol>
                <a:gridCol w="375849">
                  <a:extLst>
                    <a:ext uri="{9D8B030D-6E8A-4147-A177-3AD203B41FA5}">
                      <a16:colId xmlns:a16="http://schemas.microsoft.com/office/drawing/2014/main" val="712982224"/>
                    </a:ext>
                  </a:extLst>
                </a:gridCol>
                <a:gridCol w="1425094">
                  <a:extLst>
                    <a:ext uri="{9D8B030D-6E8A-4147-A177-3AD203B41FA5}">
                      <a16:colId xmlns:a16="http://schemas.microsoft.com/office/drawing/2014/main" val="1157330755"/>
                    </a:ext>
                  </a:extLst>
                </a:gridCol>
                <a:gridCol w="375849">
                  <a:extLst>
                    <a:ext uri="{9D8B030D-6E8A-4147-A177-3AD203B41FA5}">
                      <a16:colId xmlns:a16="http://schemas.microsoft.com/office/drawing/2014/main" val="1550202472"/>
                    </a:ext>
                  </a:extLst>
                </a:gridCol>
                <a:gridCol w="375849">
                  <a:extLst>
                    <a:ext uri="{9D8B030D-6E8A-4147-A177-3AD203B41FA5}">
                      <a16:colId xmlns:a16="http://schemas.microsoft.com/office/drawing/2014/main" val="70783918"/>
                    </a:ext>
                  </a:extLst>
                </a:gridCol>
                <a:gridCol w="422830">
                  <a:extLst>
                    <a:ext uri="{9D8B030D-6E8A-4147-A177-3AD203B41FA5}">
                      <a16:colId xmlns:a16="http://schemas.microsoft.com/office/drawing/2014/main" val="396111698"/>
                    </a:ext>
                  </a:extLst>
                </a:gridCol>
              </a:tblGrid>
              <a:tr h="1254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15.Nis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30.Nis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15.Nis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30.Nis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602423"/>
                  </a:ext>
                </a:extLst>
              </a:tr>
              <a:tr h="1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32,4274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32,4144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-0,04%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40,56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40,58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0,05%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201117"/>
                  </a:ext>
                </a:extLst>
              </a:tr>
              <a:tr h="13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34,4167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34,5521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0,39%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305,16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290,32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-5,11%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260707"/>
                  </a:ext>
                </a:extLst>
              </a:tr>
              <a:tr h="13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40,3234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40,4717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0,37%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9679,8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10045,74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699987"/>
                  </a:ext>
                </a:extLst>
              </a:tr>
              <a:tr h="13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1,0672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1,0665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-0,07%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4,61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4,682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1,54%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574333"/>
                  </a:ext>
                </a:extLst>
              </a:tr>
              <a:tr h="11290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1,2444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1,2561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0,93%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2382,83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2284,57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-4,30%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039585"/>
                  </a:ext>
                </a:extLst>
              </a:tr>
              <a:tr h="1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0,8533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0,8537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0,05%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85,41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81,93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-4,25%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333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301658" y="1154643"/>
            <a:ext cx="474168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/>
              <a:t>Tüketci</a:t>
            </a:r>
            <a:r>
              <a:rPr lang="en-US" sz="900" b="1" dirty="0"/>
              <a:t> </a:t>
            </a:r>
            <a:r>
              <a:rPr lang="en-US" sz="900" b="1" dirty="0" err="1"/>
              <a:t>Güven</a:t>
            </a:r>
            <a:r>
              <a:rPr lang="en-US" sz="900" b="1" dirty="0"/>
              <a:t> </a:t>
            </a:r>
            <a:r>
              <a:rPr lang="en-US" sz="900" b="1" dirty="0" err="1"/>
              <a:t>Endeksi</a:t>
            </a:r>
            <a:r>
              <a:rPr lang="en-US" sz="900" b="1" dirty="0"/>
              <a:t>, </a:t>
            </a:r>
            <a:r>
              <a:rPr lang="en-US" sz="900" b="1" dirty="0" err="1"/>
              <a:t>Ocak</a:t>
            </a:r>
            <a:r>
              <a:rPr lang="en-US" sz="900" b="1" dirty="0"/>
              <a:t> </a:t>
            </a:r>
            <a:r>
              <a:rPr lang="en-US" sz="900" b="1" dirty="0" smtClean="0"/>
              <a:t>2024</a:t>
            </a:r>
          </a:p>
          <a:p>
            <a:endParaRPr lang="en-US" sz="900" b="1" dirty="0" smtClean="0"/>
          </a:p>
          <a:p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Kurumu</a:t>
            </a:r>
            <a:r>
              <a:rPr lang="en-US" sz="900" dirty="0"/>
              <a:t> ve Türkiye </a:t>
            </a:r>
            <a:r>
              <a:rPr lang="en-US" sz="900" dirty="0" err="1"/>
              <a:t>Cumhuriyet</a:t>
            </a:r>
            <a:r>
              <a:rPr lang="en-US" sz="900" dirty="0"/>
              <a:t> Merkez Bankası </a:t>
            </a:r>
            <a:r>
              <a:rPr lang="en-US" sz="900" dirty="0" err="1"/>
              <a:t>işbirliği</a:t>
            </a:r>
            <a:r>
              <a:rPr lang="en-US" sz="900" dirty="0"/>
              <a:t> ile </a:t>
            </a:r>
            <a:r>
              <a:rPr lang="en-US" sz="900" dirty="0" err="1"/>
              <a:t>yürütülen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eğilim</a:t>
            </a:r>
            <a:r>
              <a:rPr lang="en-US" sz="900" dirty="0"/>
              <a:t> </a:t>
            </a:r>
            <a:r>
              <a:rPr lang="en-US" sz="900" dirty="0" err="1"/>
              <a:t>anketi</a:t>
            </a:r>
            <a:r>
              <a:rPr lang="en-US" sz="900" dirty="0"/>
              <a:t> </a:t>
            </a:r>
            <a:r>
              <a:rPr lang="en-US" sz="900" dirty="0" err="1"/>
              <a:t>sonuçlarından</a:t>
            </a:r>
            <a:r>
              <a:rPr lang="en-US" sz="900" dirty="0"/>
              <a:t> </a:t>
            </a:r>
            <a:r>
              <a:rPr lang="en-US" sz="900" dirty="0" err="1"/>
              <a:t>hesaplanan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,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77,4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%3,9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artarak</a:t>
            </a:r>
            <a:r>
              <a:rPr lang="en-US" sz="900" dirty="0"/>
              <a:t> 80,4 oldu.</a:t>
            </a:r>
            <a:br>
              <a:rPr lang="en-US" sz="900" dirty="0"/>
            </a:br>
            <a:endParaRPr lang="en-US" sz="9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94759" y="2170305"/>
            <a:ext cx="4446346" cy="4223961"/>
            <a:chOff x="394759" y="1970400"/>
            <a:chExt cx="4622225" cy="481911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4759" y="1970400"/>
              <a:ext cx="4600455" cy="143020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6529" y="3936431"/>
              <a:ext cx="4600455" cy="2853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82804" y="1102998"/>
            <a:ext cx="47758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err="1"/>
              <a:t>Gayrisafi</a:t>
            </a:r>
            <a:r>
              <a:rPr lang="en-US" sz="900" b="1" dirty="0"/>
              <a:t> Yurt </a:t>
            </a:r>
            <a:r>
              <a:rPr lang="en-US" sz="900" b="1" dirty="0" err="1"/>
              <a:t>İçi</a:t>
            </a:r>
            <a:r>
              <a:rPr lang="en-US" sz="900" b="1" dirty="0"/>
              <a:t> </a:t>
            </a:r>
            <a:r>
              <a:rPr lang="en-US" sz="900" b="1" dirty="0" err="1"/>
              <a:t>Hasıla</a:t>
            </a:r>
            <a:r>
              <a:rPr lang="en-US" sz="900" b="1" dirty="0"/>
              <a:t> (GSYH) 2023 </a:t>
            </a:r>
            <a:r>
              <a:rPr lang="en-US" sz="900" b="1" dirty="0" err="1"/>
              <a:t>yılında</a:t>
            </a:r>
            <a:r>
              <a:rPr lang="en-US" sz="900" b="1" dirty="0"/>
              <a:t> %4,5 </a:t>
            </a:r>
            <a:r>
              <a:rPr lang="en-US" sz="900" b="1" dirty="0" err="1"/>
              <a:t>arttı</a:t>
            </a:r>
            <a:r>
              <a:rPr lang="en-US" sz="900" b="1" dirty="0"/>
              <a:t>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/>
              <a:t>Üretim</a:t>
            </a:r>
            <a:r>
              <a:rPr lang="en-US" sz="900" dirty="0"/>
              <a:t> </a:t>
            </a:r>
            <a:r>
              <a:rPr lang="en-US" sz="900" dirty="0" err="1"/>
              <a:t>yöntemine</a:t>
            </a:r>
            <a:r>
              <a:rPr lang="en-US" sz="900" dirty="0"/>
              <a:t> göre </a:t>
            </a:r>
            <a:r>
              <a:rPr lang="en-US" sz="900" dirty="0" err="1"/>
              <a:t>dört</a:t>
            </a:r>
            <a:r>
              <a:rPr lang="en-US" sz="900" dirty="0"/>
              <a:t> </a:t>
            </a:r>
            <a:r>
              <a:rPr lang="en-US" sz="900" dirty="0" err="1"/>
              <a:t>dönem</a:t>
            </a:r>
            <a:r>
              <a:rPr lang="en-US" sz="900" dirty="0"/>
              <a:t> </a:t>
            </a:r>
            <a:r>
              <a:rPr lang="en-US" sz="900" dirty="0" err="1"/>
              <a:t>toplamıyla</a:t>
            </a:r>
            <a:r>
              <a:rPr lang="en-US" sz="900" dirty="0"/>
              <a:t> </a:t>
            </a:r>
            <a:r>
              <a:rPr lang="en-US" sz="900" dirty="0" err="1"/>
              <a:t>elde</a:t>
            </a:r>
            <a:r>
              <a:rPr lang="en-US" sz="900" dirty="0"/>
              <a:t> </a:t>
            </a:r>
            <a:r>
              <a:rPr lang="en-US" sz="900" dirty="0" err="1"/>
              <a:t>edilen</a:t>
            </a:r>
            <a:r>
              <a:rPr lang="en-US" sz="900" dirty="0"/>
              <a:t> </a:t>
            </a:r>
            <a:r>
              <a:rPr lang="en-US" sz="900" dirty="0" err="1"/>
              <a:t>yıllık</a:t>
            </a:r>
            <a:r>
              <a:rPr lang="en-US" sz="900" dirty="0"/>
              <a:t> GSYH, </a:t>
            </a:r>
            <a:r>
              <a:rPr lang="en-US" sz="900" dirty="0" err="1"/>
              <a:t>zincirlenmiş</a:t>
            </a:r>
            <a:r>
              <a:rPr lang="en-US" sz="900" dirty="0"/>
              <a:t> </a:t>
            </a:r>
            <a:r>
              <a:rPr lang="en-US" sz="900" dirty="0" err="1"/>
              <a:t>hacim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olarak (2009=100), 2023 </a:t>
            </a:r>
            <a:r>
              <a:rPr lang="en-US" sz="900" dirty="0" err="1"/>
              <a:t>yılında</a:t>
            </a:r>
            <a:r>
              <a:rPr lang="en-US" sz="900" dirty="0"/>
              <a:t> bir önceki </a:t>
            </a:r>
            <a:r>
              <a:rPr lang="en-US" sz="900" dirty="0" err="1"/>
              <a:t>yıla</a:t>
            </a:r>
            <a:r>
              <a:rPr lang="en-US" sz="900" dirty="0"/>
              <a:t> göre %4,5 </a:t>
            </a:r>
            <a:r>
              <a:rPr lang="en-US" sz="900" dirty="0" err="1"/>
              <a:t>arttı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Üretim</a:t>
            </a:r>
            <a:r>
              <a:rPr lang="en-US" sz="900" dirty="0"/>
              <a:t> </a:t>
            </a:r>
            <a:r>
              <a:rPr lang="en-US" sz="900" dirty="0" err="1"/>
              <a:t>yöntemine</a:t>
            </a:r>
            <a:r>
              <a:rPr lang="en-US" sz="900" dirty="0"/>
              <a:t> göre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fiyatlarla</a:t>
            </a:r>
            <a:r>
              <a:rPr lang="en-US" sz="900" dirty="0"/>
              <a:t> GSYH, 2023 </a:t>
            </a:r>
            <a:r>
              <a:rPr lang="en-US" sz="900" dirty="0" err="1"/>
              <a:t>yılında</a:t>
            </a:r>
            <a:r>
              <a:rPr lang="en-US" sz="900" dirty="0"/>
              <a:t> bir önceki </a:t>
            </a:r>
            <a:r>
              <a:rPr lang="en-US" sz="900" dirty="0" err="1"/>
              <a:t>yıla</a:t>
            </a:r>
            <a:r>
              <a:rPr lang="en-US" sz="900" dirty="0"/>
              <a:t> göre %75,0 </a:t>
            </a:r>
            <a:r>
              <a:rPr lang="en-US" sz="900" dirty="0" err="1"/>
              <a:t>artarak</a:t>
            </a:r>
            <a:r>
              <a:rPr lang="en-US" sz="900" dirty="0"/>
              <a:t> 26 </a:t>
            </a:r>
            <a:r>
              <a:rPr lang="en-US" sz="900" dirty="0" err="1"/>
              <a:t>trilyon</a:t>
            </a:r>
            <a:r>
              <a:rPr lang="en-US" sz="900" dirty="0"/>
              <a:t> 276 </a:t>
            </a:r>
            <a:r>
              <a:rPr lang="en-US" sz="900" dirty="0" err="1"/>
              <a:t>milyar</a:t>
            </a:r>
            <a:r>
              <a:rPr lang="en-US" sz="900" dirty="0"/>
              <a:t> 307 milyon TL oldu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Kişi</a:t>
            </a:r>
            <a:r>
              <a:rPr lang="en-US" sz="900" dirty="0"/>
              <a:t> </a:t>
            </a:r>
            <a:r>
              <a:rPr lang="en-US" sz="900" dirty="0" err="1"/>
              <a:t>başına</a:t>
            </a:r>
            <a:r>
              <a:rPr lang="en-US" sz="900" dirty="0"/>
              <a:t> </a:t>
            </a:r>
            <a:r>
              <a:rPr lang="en-US" sz="900" dirty="0" err="1"/>
              <a:t>Gayrisafi</a:t>
            </a:r>
            <a:r>
              <a:rPr lang="en-US" sz="900" dirty="0"/>
              <a:t> Yurt </a:t>
            </a:r>
            <a:r>
              <a:rPr lang="en-US" sz="900" dirty="0" err="1"/>
              <a:t>İçi</a:t>
            </a:r>
            <a:r>
              <a:rPr lang="en-US" sz="900" dirty="0"/>
              <a:t> </a:t>
            </a:r>
            <a:r>
              <a:rPr lang="en-US" sz="900" dirty="0" err="1"/>
              <a:t>Hasıla</a:t>
            </a:r>
            <a:r>
              <a:rPr lang="en-US" sz="900" dirty="0"/>
              <a:t> 2023 </a:t>
            </a:r>
            <a:r>
              <a:rPr lang="en-US" sz="900" dirty="0" err="1"/>
              <a:t>yılında</a:t>
            </a:r>
            <a:r>
              <a:rPr lang="en-US" sz="900" dirty="0"/>
              <a:t> 307 bin 952 TL oldu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GSYH 2023 </a:t>
            </a:r>
            <a:r>
              <a:rPr lang="en-US" sz="900" dirty="0" err="1"/>
              <a:t>yılının</a:t>
            </a:r>
            <a:r>
              <a:rPr lang="en-US" sz="900" dirty="0"/>
              <a:t> </a:t>
            </a:r>
            <a:r>
              <a:rPr lang="en-US" sz="900" dirty="0" err="1"/>
              <a:t>dördüncü</a:t>
            </a:r>
            <a:r>
              <a:rPr lang="en-US" sz="900" dirty="0"/>
              <a:t> </a:t>
            </a:r>
            <a:r>
              <a:rPr lang="en-US" sz="900" dirty="0" err="1"/>
              <a:t>çeyrek</a:t>
            </a:r>
            <a:r>
              <a:rPr lang="en-US" sz="900" dirty="0"/>
              <a:t> ilk </a:t>
            </a:r>
            <a:r>
              <a:rPr lang="en-US" sz="900" dirty="0" err="1"/>
              <a:t>tahmini</a:t>
            </a:r>
            <a:r>
              <a:rPr lang="en-US" sz="900" dirty="0"/>
              <a:t>; </a:t>
            </a:r>
            <a:r>
              <a:rPr lang="en-US" sz="900" dirty="0" err="1"/>
              <a:t>zincirlenmiş</a:t>
            </a:r>
            <a:r>
              <a:rPr lang="en-US" sz="900" dirty="0"/>
              <a:t> </a:t>
            </a:r>
            <a:r>
              <a:rPr lang="en-US" sz="900" dirty="0" err="1"/>
              <a:t>hacim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olarak,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çeyreğine</a:t>
            </a:r>
            <a:r>
              <a:rPr lang="en-US" sz="900" dirty="0"/>
              <a:t> göre %4,0 </a:t>
            </a:r>
            <a:r>
              <a:rPr lang="en-US" sz="900" dirty="0" err="1"/>
              <a:t>arttı</a:t>
            </a:r>
            <a:r>
              <a:rPr lang="en-US" sz="9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072" y="3650437"/>
            <a:ext cx="49220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50" b="1" dirty="0" smtClean="0"/>
          </a:p>
          <a:p>
            <a:endParaRPr lang="en-US" sz="850" b="1" dirty="0"/>
          </a:p>
          <a:p>
            <a:pPr fontAlgn="base"/>
            <a:endParaRPr lang="en-US" sz="850" dirty="0"/>
          </a:p>
          <a:p>
            <a:endParaRPr lang="en-US" sz="85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616" y="2889665"/>
            <a:ext cx="4425885" cy="214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211640</TotalTime>
  <Words>455</Words>
  <Application>Microsoft Office PowerPoint</Application>
  <PresentationFormat>Custom</PresentationFormat>
  <Paragraphs>83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3810</cp:revision>
  <cp:lastPrinted>2020-06-19T08:48:54Z</cp:lastPrinted>
  <dcterms:created xsi:type="dcterms:W3CDTF">2013-11-22T11:55:19Z</dcterms:created>
  <dcterms:modified xsi:type="dcterms:W3CDTF">2024-05-07T09:49:04Z</dcterms:modified>
</cp:coreProperties>
</file>