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2" d="100"/>
          <a:sy n="102" d="100"/>
        </p:scale>
        <p:origin x="1524" y="108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Nisan 2024-SAYI:7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155862" y="2177688"/>
            <a:ext cx="3515701" cy="273603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00" b="1" dirty="0"/>
              <a:t>KKTC Tüketici Fiyat Endeksi, </a:t>
            </a:r>
            <a:r>
              <a:rPr lang="da-DK" sz="1000" b="1" dirty="0" smtClean="0"/>
              <a:t>Mart </a:t>
            </a:r>
            <a:r>
              <a:rPr lang="da-DK" sz="1000" b="1" dirty="0" smtClean="0"/>
              <a:t>2024</a:t>
            </a:r>
            <a:endParaRPr lang="en-US" sz="1000" b="1" dirty="0"/>
          </a:p>
        </p:txBody>
      </p:sp>
      <p:sp>
        <p:nvSpPr>
          <p:cNvPr id="4" name="Rectangle 3"/>
          <p:cNvSpPr/>
          <p:nvPr/>
        </p:nvSpPr>
        <p:spPr>
          <a:xfrm>
            <a:off x="79123" y="2357534"/>
            <a:ext cx="51709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/>
            <a:r>
              <a:rPr lang="en-US" sz="900" dirty="0" err="1"/>
              <a:t>Tüketici</a:t>
            </a:r>
            <a:r>
              <a:rPr lang="en-US" sz="900" dirty="0"/>
              <a:t> Fiyatları Genel </a:t>
            </a:r>
            <a:r>
              <a:rPr lang="en-US" sz="900" dirty="0" err="1"/>
              <a:t>Endeksi’nde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%6.91,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göre %16.11 ve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%94.45 </a:t>
            </a:r>
            <a:r>
              <a:rPr lang="en-US" sz="900" dirty="0" err="1"/>
              <a:t>değişim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118" y="4015034"/>
            <a:ext cx="4291890" cy="265170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52" y="2946953"/>
            <a:ext cx="3777715" cy="748443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17844"/>
              </p:ext>
            </p:extLst>
          </p:nvPr>
        </p:nvGraphicFramePr>
        <p:xfrm>
          <a:off x="155862" y="1183313"/>
          <a:ext cx="4962892" cy="856293"/>
        </p:xfrm>
        <a:graphic>
          <a:graphicData uri="http://schemas.openxmlformats.org/drawingml/2006/table">
            <a:tbl>
              <a:tblPr/>
              <a:tblGrid>
                <a:gridCol w="1057796">
                  <a:extLst>
                    <a:ext uri="{9D8B030D-6E8A-4147-A177-3AD203B41FA5}">
                      <a16:colId xmlns:a16="http://schemas.microsoft.com/office/drawing/2014/main" val="3409875491"/>
                    </a:ext>
                  </a:extLst>
                </a:gridCol>
                <a:gridCol w="381761">
                  <a:extLst>
                    <a:ext uri="{9D8B030D-6E8A-4147-A177-3AD203B41FA5}">
                      <a16:colId xmlns:a16="http://schemas.microsoft.com/office/drawing/2014/main" val="3648132921"/>
                    </a:ext>
                  </a:extLst>
                </a:gridCol>
                <a:gridCol w="501061">
                  <a:extLst>
                    <a:ext uri="{9D8B030D-6E8A-4147-A177-3AD203B41FA5}">
                      <a16:colId xmlns:a16="http://schemas.microsoft.com/office/drawing/2014/main" val="3076896330"/>
                    </a:ext>
                  </a:extLst>
                </a:gridCol>
                <a:gridCol w="381761">
                  <a:extLst>
                    <a:ext uri="{9D8B030D-6E8A-4147-A177-3AD203B41FA5}">
                      <a16:colId xmlns:a16="http://schemas.microsoft.com/office/drawing/2014/main" val="3373398381"/>
                    </a:ext>
                  </a:extLst>
                </a:gridCol>
                <a:gridCol w="1447511">
                  <a:extLst>
                    <a:ext uri="{9D8B030D-6E8A-4147-A177-3AD203B41FA5}">
                      <a16:colId xmlns:a16="http://schemas.microsoft.com/office/drawing/2014/main" val="4049048854"/>
                    </a:ext>
                  </a:extLst>
                </a:gridCol>
                <a:gridCol w="381761">
                  <a:extLst>
                    <a:ext uri="{9D8B030D-6E8A-4147-A177-3AD203B41FA5}">
                      <a16:colId xmlns:a16="http://schemas.microsoft.com/office/drawing/2014/main" val="3389965967"/>
                    </a:ext>
                  </a:extLst>
                </a:gridCol>
                <a:gridCol w="381761">
                  <a:extLst>
                    <a:ext uri="{9D8B030D-6E8A-4147-A177-3AD203B41FA5}">
                      <a16:colId xmlns:a16="http://schemas.microsoft.com/office/drawing/2014/main" val="1340854389"/>
                    </a:ext>
                  </a:extLst>
                </a:gridCol>
                <a:gridCol w="429480">
                  <a:extLst>
                    <a:ext uri="{9D8B030D-6E8A-4147-A177-3AD203B41FA5}">
                      <a16:colId xmlns:a16="http://schemas.microsoft.com/office/drawing/2014/main" val="2897685354"/>
                    </a:ext>
                  </a:extLst>
                </a:gridCol>
              </a:tblGrid>
              <a:tr h="1214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15.Nis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264812"/>
                  </a:ext>
                </a:extLst>
              </a:tr>
              <a:tr h="12146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32,4300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32,4274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-0,01%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41,23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40,56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-1,65%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105202"/>
                  </a:ext>
                </a:extLst>
              </a:tr>
              <a:tr h="1275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34,9046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34,4167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-1,42%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300,79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305,16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1,43%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185810"/>
                  </a:ext>
                </a:extLst>
              </a:tr>
              <a:tr h="1275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40,8271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40,3234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-1,25%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9142,4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9679,8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671500"/>
                  </a:ext>
                </a:extLst>
              </a:tr>
              <a:tr h="1275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1,0793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1,0672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-1,13%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8,68%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165619"/>
                  </a:ext>
                </a:extLst>
              </a:tr>
              <a:tr h="10931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1,2444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-1,44%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2250,36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2382,83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5,56%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171119"/>
                  </a:ext>
                </a:extLst>
              </a:tr>
              <a:tr h="12146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-0,16%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83,17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85,41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2,62%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432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401" y="867783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228600" y="1043446"/>
            <a:ext cx="47864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b="1" dirty="0" err="1"/>
              <a:t>İşgücü</a:t>
            </a:r>
            <a:r>
              <a:rPr lang="en-US" sz="900" b="1" dirty="0"/>
              <a:t> </a:t>
            </a:r>
            <a:r>
              <a:rPr lang="en-US" sz="900" b="1" dirty="0" err="1"/>
              <a:t>İstatistikleri</a:t>
            </a:r>
            <a:r>
              <a:rPr lang="en-US" sz="900" b="1" dirty="0"/>
              <a:t>, 2023</a:t>
            </a:r>
          </a:p>
          <a:p>
            <a:pPr algn="just"/>
            <a:endParaRPr lang="en-US" sz="900" b="1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İşsizlik</a:t>
            </a:r>
            <a:r>
              <a:rPr lang="en-US" sz="900" b="1" dirty="0" smtClean="0"/>
              <a:t> </a:t>
            </a:r>
            <a:r>
              <a:rPr lang="en-US" sz="900" b="1" dirty="0" err="1"/>
              <a:t>oranı</a:t>
            </a:r>
            <a:r>
              <a:rPr lang="en-US" sz="900" b="1" dirty="0"/>
              <a:t> %9,4 </a:t>
            </a:r>
            <a:r>
              <a:rPr lang="en-US" sz="900" b="1" dirty="0" err="1"/>
              <a:t>seviyesinde</a:t>
            </a:r>
            <a:r>
              <a:rPr lang="en-US" sz="900" b="1" dirty="0"/>
              <a:t> </a:t>
            </a:r>
            <a:r>
              <a:rPr lang="en-US" sz="900" b="1" dirty="0" err="1"/>
              <a:t>gerçekleşti</a:t>
            </a:r>
            <a:r>
              <a:rPr lang="en-US" sz="900" b="1" dirty="0"/>
              <a:t>.</a:t>
            </a:r>
          </a:p>
          <a:p>
            <a:pPr algn="just"/>
            <a:r>
              <a:rPr lang="en-US" sz="900" dirty="0"/>
              <a:t> </a:t>
            </a:r>
          </a:p>
          <a:p>
            <a:pPr algn="just"/>
            <a:r>
              <a:rPr lang="en-US" sz="900" dirty="0" err="1"/>
              <a:t>Hanehalkı</a:t>
            </a:r>
            <a:r>
              <a:rPr lang="en-US" sz="900" dirty="0"/>
              <a:t> </a:t>
            </a:r>
            <a:r>
              <a:rPr lang="en-US" sz="900" dirty="0" err="1"/>
              <a:t>İşgücü</a:t>
            </a:r>
            <a:r>
              <a:rPr lang="en-US" sz="900" dirty="0"/>
              <a:t> </a:t>
            </a:r>
            <a:r>
              <a:rPr lang="en-US" sz="900" dirty="0" err="1"/>
              <a:t>Araştırması</a:t>
            </a:r>
            <a:r>
              <a:rPr lang="en-US" sz="900" dirty="0"/>
              <a:t> </a:t>
            </a:r>
            <a:r>
              <a:rPr lang="en-US" sz="900" dirty="0" err="1"/>
              <a:t>sonuçlarına</a:t>
            </a:r>
            <a:r>
              <a:rPr lang="en-US" sz="900" dirty="0"/>
              <a:t> göre; 15 ve daha </a:t>
            </a:r>
            <a:r>
              <a:rPr lang="en-US" sz="900" dirty="0" err="1"/>
              <a:t>yukarı</a:t>
            </a:r>
            <a:r>
              <a:rPr lang="en-US" sz="900" dirty="0"/>
              <a:t> </a:t>
            </a:r>
            <a:r>
              <a:rPr lang="en-US" sz="900" dirty="0" err="1"/>
              <a:t>yaştaki</a:t>
            </a:r>
            <a:r>
              <a:rPr lang="en-US" sz="900" dirty="0"/>
              <a:t> </a:t>
            </a:r>
            <a:r>
              <a:rPr lang="en-US" sz="900" dirty="0" err="1"/>
              <a:t>kişilerde</a:t>
            </a:r>
            <a:r>
              <a:rPr lang="en-US" sz="900" dirty="0"/>
              <a:t> </a:t>
            </a:r>
            <a:r>
              <a:rPr lang="en-US" sz="900" dirty="0" err="1"/>
              <a:t>işsiz</a:t>
            </a:r>
            <a:r>
              <a:rPr lang="en-US" sz="900" dirty="0"/>
              <a:t> </a:t>
            </a:r>
            <a:r>
              <a:rPr lang="en-US" sz="900" dirty="0" err="1"/>
              <a:t>sayısı</a:t>
            </a:r>
            <a:r>
              <a:rPr lang="en-US" sz="900" dirty="0"/>
              <a:t> 2023 </a:t>
            </a:r>
            <a:r>
              <a:rPr lang="en-US" sz="900" dirty="0" err="1"/>
              <a:t>yılında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göre 318 bin </a:t>
            </a:r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3 milyon 264 bin </a:t>
            </a:r>
            <a:r>
              <a:rPr lang="en-US" sz="900" dirty="0" err="1"/>
              <a:t>kişi</a:t>
            </a:r>
            <a:r>
              <a:rPr lang="en-US" sz="900" dirty="0"/>
              <a:t> oldu. </a:t>
            </a:r>
            <a:r>
              <a:rPr lang="en-US" sz="900" dirty="0" err="1"/>
              <a:t>İşsizlik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1,0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%9,4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/>
              <a:t>gerçekleşti</a:t>
            </a:r>
            <a:r>
              <a:rPr lang="en-US" sz="900" dirty="0"/>
              <a:t>. </a:t>
            </a:r>
            <a:r>
              <a:rPr lang="en-US" sz="900" dirty="0" err="1"/>
              <a:t>İşsizlik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erkeklerde</a:t>
            </a:r>
            <a:r>
              <a:rPr lang="en-US" sz="900" dirty="0"/>
              <a:t> %7,7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kadınlarda</a:t>
            </a:r>
            <a:r>
              <a:rPr lang="en-US" sz="900" dirty="0"/>
              <a:t> %12,6 olarak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edildi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900" b="1" dirty="0" err="1"/>
              <a:t>İstihdam</a:t>
            </a:r>
            <a:r>
              <a:rPr lang="en-US" sz="900" b="1" dirty="0"/>
              <a:t> </a:t>
            </a:r>
            <a:r>
              <a:rPr lang="en-US" sz="900" b="1" dirty="0" err="1"/>
              <a:t>oranı</a:t>
            </a:r>
            <a:r>
              <a:rPr lang="en-US" sz="900" b="1" dirty="0"/>
              <a:t> %48,3 oldu.</a:t>
            </a:r>
          </a:p>
          <a:p>
            <a:pPr algn="just"/>
            <a:r>
              <a:rPr lang="en-US" sz="900" dirty="0"/>
              <a:t> </a:t>
            </a:r>
          </a:p>
          <a:p>
            <a:pPr algn="just"/>
            <a:r>
              <a:rPr lang="en-US" sz="900" dirty="0" err="1"/>
              <a:t>İstihdam</a:t>
            </a:r>
            <a:r>
              <a:rPr lang="en-US" sz="900" dirty="0"/>
              <a:t> </a:t>
            </a:r>
            <a:r>
              <a:rPr lang="en-US" sz="900" dirty="0" err="1"/>
              <a:t>edilenlerin</a:t>
            </a:r>
            <a:r>
              <a:rPr lang="en-US" sz="900" dirty="0"/>
              <a:t> </a:t>
            </a:r>
            <a:r>
              <a:rPr lang="en-US" sz="900" dirty="0" err="1"/>
              <a:t>sayısı</a:t>
            </a:r>
            <a:r>
              <a:rPr lang="en-US" sz="900" dirty="0"/>
              <a:t> 2023 </a:t>
            </a:r>
            <a:r>
              <a:rPr lang="en-US" sz="900" dirty="0" err="1"/>
              <a:t>yılında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göre 880 bin </a:t>
            </a:r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31 milyon 632 bin </a:t>
            </a:r>
            <a:r>
              <a:rPr lang="en-US" sz="900" dirty="0" err="1"/>
              <a:t>kişi</a:t>
            </a:r>
            <a:r>
              <a:rPr lang="en-US" sz="900" dirty="0"/>
              <a:t>, </a:t>
            </a:r>
            <a:r>
              <a:rPr lang="en-US" sz="900" dirty="0" err="1"/>
              <a:t>istihdam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0,8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%48,3 oldu. Bu </a:t>
            </a:r>
            <a:r>
              <a:rPr lang="en-US" sz="900" dirty="0" err="1"/>
              <a:t>oran</a:t>
            </a:r>
            <a:r>
              <a:rPr lang="en-US" sz="900" dirty="0"/>
              <a:t> </a:t>
            </a:r>
            <a:r>
              <a:rPr lang="en-US" sz="900" dirty="0" err="1"/>
              <a:t>erkeklerde</a:t>
            </a:r>
            <a:r>
              <a:rPr lang="en-US" sz="900" dirty="0"/>
              <a:t> %65,7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kadınlarda</a:t>
            </a:r>
            <a:r>
              <a:rPr lang="en-US" sz="900" dirty="0"/>
              <a:t> %31,3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900" b="1" dirty="0" err="1"/>
              <a:t>İşgücüne</a:t>
            </a:r>
            <a:r>
              <a:rPr lang="en-US" sz="900" b="1" dirty="0"/>
              <a:t> </a:t>
            </a:r>
            <a:r>
              <a:rPr lang="en-US" sz="900" b="1" dirty="0" err="1"/>
              <a:t>katılma</a:t>
            </a:r>
            <a:r>
              <a:rPr lang="en-US" sz="900" b="1" dirty="0"/>
              <a:t> </a:t>
            </a:r>
            <a:r>
              <a:rPr lang="en-US" sz="900" b="1" dirty="0" err="1"/>
              <a:t>oranı</a:t>
            </a:r>
            <a:r>
              <a:rPr lang="en-US" sz="900" b="1" dirty="0"/>
              <a:t> %53,3 olarak </a:t>
            </a:r>
            <a:r>
              <a:rPr lang="en-US" sz="900" b="1" dirty="0" err="1"/>
              <a:t>gerçekleşti</a:t>
            </a:r>
            <a:r>
              <a:rPr lang="en-US" sz="900" b="1" dirty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İşgücü</a:t>
            </a:r>
            <a:r>
              <a:rPr lang="en-US" sz="900" dirty="0"/>
              <a:t> 2023 </a:t>
            </a:r>
            <a:r>
              <a:rPr lang="en-US" sz="900" dirty="0" err="1"/>
              <a:t>yılında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göre 562 bin </a:t>
            </a:r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34 milyon 896 bin </a:t>
            </a:r>
            <a:r>
              <a:rPr lang="en-US" sz="900" dirty="0" err="1"/>
              <a:t>kişi</a:t>
            </a:r>
            <a:r>
              <a:rPr lang="en-US" sz="900" dirty="0"/>
              <a:t>, </a:t>
            </a:r>
            <a:r>
              <a:rPr lang="en-US" sz="900" dirty="0" err="1"/>
              <a:t>işgücüne</a:t>
            </a:r>
            <a:r>
              <a:rPr lang="en-US" sz="900" dirty="0"/>
              <a:t> </a:t>
            </a:r>
            <a:r>
              <a:rPr lang="en-US" sz="900" dirty="0" err="1"/>
              <a:t>katılma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0,2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%53,3 olarak </a:t>
            </a:r>
            <a:r>
              <a:rPr lang="en-US" sz="900" dirty="0" err="1"/>
              <a:t>gerçekleşti</a:t>
            </a:r>
            <a:r>
              <a:rPr lang="en-US" sz="900" dirty="0"/>
              <a:t>. </a:t>
            </a:r>
            <a:r>
              <a:rPr lang="en-US" sz="900" dirty="0" err="1"/>
              <a:t>İşgücüne</a:t>
            </a:r>
            <a:r>
              <a:rPr lang="en-US" sz="900" dirty="0"/>
              <a:t> </a:t>
            </a:r>
            <a:r>
              <a:rPr lang="en-US" sz="900" dirty="0" err="1"/>
              <a:t>katılma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</a:t>
            </a:r>
            <a:r>
              <a:rPr lang="en-US" sz="900" dirty="0" err="1"/>
              <a:t>erkeklerde</a:t>
            </a:r>
            <a:r>
              <a:rPr lang="en-US" sz="900" dirty="0"/>
              <a:t> %71,2, </a:t>
            </a:r>
            <a:r>
              <a:rPr lang="en-US" sz="900" dirty="0" err="1"/>
              <a:t>kadınlarda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%35,8 oldu.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76" y="4157818"/>
            <a:ext cx="4496753" cy="260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9396" y="5912789"/>
            <a:ext cx="515166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65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650" i="1" dirty="0" smtClean="0">
                <a:solidFill>
                  <a:prstClr val="black"/>
                </a:solidFill>
              </a:rPr>
              <a:t>Burada </a:t>
            </a:r>
            <a:r>
              <a:rPr lang="tr-TR" sz="650" i="1" dirty="0">
                <a:solidFill>
                  <a:prstClr val="black"/>
                </a:solidFill>
              </a:rPr>
              <a:t>yer alan </a:t>
            </a:r>
            <a:r>
              <a:rPr lang="tr-TR" sz="650" i="1" dirty="0" smtClean="0">
                <a:solidFill>
                  <a:prstClr val="black"/>
                </a:solidFill>
              </a:rPr>
              <a:t>bilgiler</a:t>
            </a:r>
            <a:r>
              <a:rPr lang="en-US" sz="650" i="1" dirty="0" smtClean="0">
                <a:solidFill>
                  <a:prstClr val="black"/>
                </a:solidFill>
              </a:rPr>
              <a:t>,</a:t>
            </a:r>
            <a:r>
              <a:rPr lang="tr-TR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Bankamız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uzmanları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650" i="1" dirty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güvenilir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olduğuna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inanılan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kamuya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açık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kaynaklar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650" i="1" dirty="0" smtClean="0">
                <a:solidFill>
                  <a:prstClr val="black"/>
                </a:solidFill>
              </a:rPr>
              <a:t>, </a:t>
            </a:r>
            <a:r>
              <a:rPr lang="tr-TR" sz="650" i="1" dirty="0" smtClean="0">
                <a:solidFill>
                  <a:prstClr val="black"/>
                </a:solidFill>
              </a:rPr>
              <a:t>bilgilendirme </a:t>
            </a:r>
            <a:r>
              <a:rPr lang="tr-TR" sz="650" i="1" dirty="0">
                <a:solidFill>
                  <a:prstClr val="black"/>
                </a:solidFill>
              </a:rPr>
              <a:t>amacı ile hazırlanmıştır. </a:t>
            </a:r>
            <a:r>
              <a:rPr lang="en-US" sz="65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veri</a:t>
            </a:r>
            <a:r>
              <a:rPr lang="en-US" sz="650" i="1" dirty="0" smtClean="0">
                <a:solidFill>
                  <a:prstClr val="black"/>
                </a:solidFill>
              </a:rPr>
              <a:t>, </a:t>
            </a:r>
            <a:r>
              <a:rPr lang="en-US" sz="650" i="1" dirty="0" err="1" smtClean="0">
                <a:solidFill>
                  <a:prstClr val="black"/>
                </a:solidFill>
              </a:rPr>
              <a:t>finansal</a:t>
            </a:r>
            <a:r>
              <a:rPr lang="tr-TR" sz="650" i="1" dirty="0" smtClean="0">
                <a:solidFill>
                  <a:prstClr val="black"/>
                </a:solidFill>
              </a:rPr>
              <a:t> </a:t>
            </a:r>
            <a:r>
              <a:rPr lang="tr-TR" sz="650" i="1" dirty="0">
                <a:solidFill>
                  <a:prstClr val="black"/>
                </a:solidFill>
              </a:rPr>
              <a:t>bilgi, </a:t>
            </a:r>
            <a:r>
              <a:rPr lang="en-US" sz="650" i="1" dirty="0" err="1" smtClean="0">
                <a:solidFill>
                  <a:prstClr val="black"/>
                </a:solidFill>
              </a:rPr>
              <a:t>görüş</a:t>
            </a:r>
            <a:r>
              <a:rPr lang="tr-TR" sz="650" i="1" dirty="0" smtClean="0">
                <a:solidFill>
                  <a:prstClr val="black"/>
                </a:solidFill>
              </a:rPr>
              <a:t> </a:t>
            </a:r>
            <a:r>
              <a:rPr lang="tr-TR" sz="650" i="1" dirty="0">
                <a:solidFill>
                  <a:prstClr val="black"/>
                </a:solidFill>
              </a:rPr>
              <a:t>ve </a:t>
            </a:r>
            <a:r>
              <a:rPr lang="tr-TR" sz="650" i="1" dirty="0" smtClean="0">
                <a:solidFill>
                  <a:prstClr val="black"/>
                </a:solidFill>
              </a:rPr>
              <a:t>tavsiyeler </a:t>
            </a:r>
            <a:r>
              <a:rPr lang="tr-TR" sz="65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650" i="1" dirty="0" smtClean="0">
                <a:solidFill>
                  <a:prstClr val="black"/>
                </a:solidFill>
              </a:rPr>
              <a:t>,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tr-TR" sz="650" i="1" dirty="0" smtClean="0">
                <a:solidFill>
                  <a:prstClr val="black"/>
                </a:solidFill>
              </a:rPr>
              <a:t>sadece </a:t>
            </a:r>
            <a:r>
              <a:rPr lang="tr-TR" sz="65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650" i="1" dirty="0" smtClean="0">
                <a:solidFill>
                  <a:prstClr val="black"/>
                </a:solidFill>
              </a:rPr>
              <a:t>.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tr-TR" sz="650" i="1" dirty="0" smtClean="0">
                <a:solidFill>
                  <a:prstClr val="black"/>
                </a:solidFill>
              </a:rPr>
              <a:t>Burada </a:t>
            </a:r>
            <a:r>
              <a:rPr lang="tr-TR" sz="65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650" i="1" dirty="0" smtClean="0">
                <a:solidFill>
                  <a:prstClr val="black"/>
                </a:solidFill>
              </a:rPr>
              <a:t>. Bu </a:t>
            </a:r>
            <a:r>
              <a:rPr lang="tr-TR" sz="65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650" i="1" dirty="0" smtClean="0">
                <a:solidFill>
                  <a:prstClr val="black"/>
                </a:solidFill>
              </a:rPr>
              <a:t>hatalardan</a:t>
            </a:r>
            <a:r>
              <a:rPr lang="en-US" sz="650" i="1" dirty="0" smtClean="0">
                <a:solidFill>
                  <a:prstClr val="black"/>
                </a:solidFill>
              </a:rPr>
              <a:t> </a:t>
            </a:r>
            <a:r>
              <a:rPr lang="en-US" sz="650" i="1" dirty="0" err="1" smtClean="0">
                <a:solidFill>
                  <a:prstClr val="black"/>
                </a:solidFill>
              </a:rPr>
              <a:t>ya</a:t>
            </a:r>
            <a:r>
              <a:rPr lang="en-US" sz="650" i="1" dirty="0" smtClean="0">
                <a:solidFill>
                  <a:prstClr val="black"/>
                </a:solidFill>
              </a:rPr>
              <a:t> da </a:t>
            </a:r>
            <a:r>
              <a:rPr lang="en-US" sz="65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650" i="1" dirty="0" smtClean="0">
                <a:solidFill>
                  <a:prstClr val="black"/>
                </a:solidFill>
              </a:rPr>
              <a:t> </a:t>
            </a:r>
            <a:r>
              <a:rPr lang="tr-TR" sz="650" i="1" dirty="0">
                <a:solidFill>
                  <a:prstClr val="black"/>
                </a:solidFill>
              </a:rPr>
              <a:t>Near East Bank Ltd. sorumlu </a:t>
            </a:r>
            <a:r>
              <a:rPr lang="tr-TR" sz="650" i="1" dirty="0" smtClean="0">
                <a:solidFill>
                  <a:prstClr val="black"/>
                </a:solidFill>
              </a:rPr>
              <a:t>de</a:t>
            </a:r>
            <a:r>
              <a:rPr lang="en-US" sz="650" i="1" dirty="0" smtClean="0">
                <a:solidFill>
                  <a:prstClr val="black"/>
                </a:solidFill>
              </a:rPr>
              <a:t>ğ</a:t>
            </a:r>
            <a:r>
              <a:rPr lang="tr-TR" sz="650" i="1" dirty="0" smtClean="0">
                <a:solidFill>
                  <a:prstClr val="black"/>
                </a:solidFill>
              </a:rPr>
              <a:t>ildir</a:t>
            </a:r>
            <a:r>
              <a:rPr lang="tr-TR" sz="65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5170" y="5754310"/>
            <a:ext cx="3204925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err="1" smtClean="0"/>
              <a:t>Kaynaklar</a:t>
            </a:r>
            <a:r>
              <a:rPr lang="en-US" sz="650" dirty="0" smtClean="0"/>
              <a:t>: TÜİK, Bloomberg, TCMB, İSO, T.C. </a:t>
            </a:r>
            <a:r>
              <a:rPr lang="en-US" sz="650" dirty="0" err="1" smtClean="0"/>
              <a:t>Ticaret</a:t>
            </a:r>
            <a:r>
              <a:rPr lang="en-US" sz="650" dirty="0" smtClean="0"/>
              <a:t> </a:t>
            </a:r>
            <a:r>
              <a:rPr lang="en-US" sz="650" dirty="0" err="1" smtClean="0"/>
              <a:t>Bakanlığı</a:t>
            </a:r>
            <a:r>
              <a:rPr lang="en-US" sz="650" dirty="0" smtClean="0"/>
              <a:t>, KKTC DPÖ.</a:t>
            </a:r>
            <a:endParaRPr lang="en-US" sz="65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9232" y="1083660"/>
            <a:ext cx="4855707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900" b="1" dirty="0" err="1"/>
              <a:t>Dış</a:t>
            </a:r>
            <a:r>
              <a:rPr lang="en-US" sz="900" b="1" dirty="0"/>
              <a:t> </a:t>
            </a:r>
            <a:r>
              <a:rPr lang="en-US" sz="900" b="1" dirty="0" err="1"/>
              <a:t>Ticaret</a:t>
            </a:r>
            <a:r>
              <a:rPr lang="en-US" sz="900" b="1" dirty="0"/>
              <a:t> </a:t>
            </a:r>
            <a:r>
              <a:rPr lang="en-US" sz="900" b="1" dirty="0" err="1"/>
              <a:t>İstatistikleri</a:t>
            </a:r>
            <a:r>
              <a:rPr lang="en-US" sz="900" b="1" dirty="0"/>
              <a:t>, </a:t>
            </a:r>
            <a:r>
              <a:rPr lang="en-US" sz="900" b="1" dirty="0" err="1"/>
              <a:t>Şubat</a:t>
            </a:r>
            <a:r>
              <a:rPr lang="en-US" sz="900" b="1" dirty="0"/>
              <a:t> </a:t>
            </a:r>
            <a:r>
              <a:rPr lang="en-US" sz="900" b="1" dirty="0" smtClean="0"/>
              <a:t>2024</a:t>
            </a:r>
          </a:p>
          <a:p>
            <a:pPr algn="just" fontAlgn="base"/>
            <a:endParaRPr lang="en-US" sz="900" b="1" dirty="0" smtClean="0"/>
          </a:p>
          <a:p>
            <a:pPr algn="just" fontAlgn="base"/>
            <a:r>
              <a:rPr lang="en-US" sz="900" b="1" dirty="0" err="1" smtClean="0"/>
              <a:t>Şubat</a:t>
            </a:r>
            <a:r>
              <a:rPr lang="en-US" sz="900" b="1" dirty="0" smtClean="0"/>
              <a:t> </a:t>
            </a:r>
            <a:r>
              <a:rPr lang="en-US" sz="900" b="1" dirty="0" err="1"/>
              <a:t>ayında</a:t>
            </a:r>
            <a:r>
              <a:rPr lang="en-US" sz="900" b="1" dirty="0"/>
              <a:t> </a:t>
            </a:r>
            <a:r>
              <a:rPr lang="en-US" sz="900" b="1" dirty="0" err="1"/>
              <a:t>genel</a:t>
            </a:r>
            <a:r>
              <a:rPr lang="en-US" sz="900" b="1" dirty="0"/>
              <a:t> </a:t>
            </a:r>
            <a:r>
              <a:rPr lang="en-US" sz="900" b="1" dirty="0" err="1"/>
              <a:t>ticaret</a:t>
            </a:r>
            <a:r>
              <a:rPr lang="en-US" sz="900" b="1" dirty="0"/>
              <a:t> </a:t>
            </a:r>
            <a:r>
              <a:rPr lang="en-US" sz="900" b="1" dirty="0" err="1"/>
              <a:t>sistemine</a:t>
            </a:r>
            <a:r>
              <a:rPr lang="en-US" sz="900" b="1" dirty="0"/>
              <a:t> göre </a:t>
            </a:r>
            <a:r>
              <a:rPr lang="en-US" sz="900" b="1" dirty="0" err="1"/>
              <a:t>ihracat</a:t>
            </a:r>
            <a:r>
              <a:rPr lang="en-US" sz="900" b="1" dirty="0"/>
              <a:t> %13,6 </a:t>
            </a:r>
            <a:r>
              <a:rPr lang="en-US" sz="900" b="1" dirty="0" err="1"/>
              <a:t>arttı</a:t>
            </a:r>
            <a:r>
              <a:rPr lang="en-US" sz="900" b="1" dirty="0"/>
              <a:t>, </a:t>
            </a:r>
            <a:r>
              <a:rPr lang="en-US" sz="900" b="1" dirty="0" err="1"/>
              <a:t>ithalat</a:t>
            </a:r>
            <a:r>
              <a:rPr lang="en-US" sz="900" b="1" dirty="0"/>
              <a:t> %9,2 </a:t>
            </a:r>
            <a:r>
              <a:rPr lang="en-US" sz="900" b="1" dirty="0" err="1"/>
              <a:t>azaldı</a:t>
            </a:r>
            <a:r>
              <a:rPr lang="en-US" sz="900" b="1" dirty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Kurumu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Bakanlığı</a:t>
            </a:r>
            <a:r>
              <a:rPr lang="en-US" sz="900" dirty="0"/>
              <a:t> </a:t>
            </a:r>
            <a:r>
              <a:rPr lang="en-US" sz="900" dirty="0" err="1"/>
              <a:t>iş</a:t>
            </a:r>
            <a:r>
              <a:rPr lang="en-US" sz="900" dirty="0"/>
              <a:t> </a:t>
            </a:r>
            <a:r>
              <a:rPr lang="en-US" sz="900" dirty="0" err="1"/>
              <a:t>birliğiyle</a:t>
            </a:r>
            <a:r>
              <a:rPr lang="en-US" sz="900" dirty="0"/>
              <a:t> </a:t>
            </a:r>
            <a:r>
              <a:rPr lang="en-US" sz="900" dirty="0" err="1"/>
              <a:t>genel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sistemi</a:t>
            </a:r>
            <a:r>
              <a:rPr lang="en-US" sz="900" dirty="0"/>
              <a:t> </a:t>
            </a:r>
            <a:r>
              <a:rPr lang="en-US" sz="900" dirty="0" err="1"/>
              <a:t>kapsamında</a:t>
            </a:r>
            <a:r>
              <a:rPr lang="en-US" sz="900" dirty="0"/>
              <a:t> </a:t>
            </a:r>
            <a:r>
              <a:rPr lang="en-US" sz="900" dirty="0" err="1"/>
              <a:t>üretilen</a:t>
            </a:r>
            <a:r>
              <a:rPr lang="en-US" sz="900" dirty="0"/>
              <a:t> </a:t>
            </a:r>
            <a:r>
              <a:rPr lang="en-US" sz="900" dirty="0" err="1"/>
              <a:t>geçici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verilerine</a:t>
            </a:r>
            <a:r>
              <a:rPr lang="en-US" sz="900" dirty="0"/>
              <a:t> göre; </a:t>
            </a:r>
            <a:r>
              <a:rPr lang="en-US" sz="900" dirty="0" err="1"/>
              <a:t>ihracat</a:t>
            </a:r>
            <a:r>
              <a:rPr lang="en-US" sz="900" dirty="0"/>
              <a:t> 2024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%13,6 </a:t>
            </a:r>
            <a:r>
              <a:rPr lang="en-US" sz="900" dirty="0" err="1"/>
              <a:t>artarak</a:t>
            </a:r>
            <a:r>
              <a:rPr lang="en-US" sz="900" dirty="0"/>
              <a:t> 21 </a:t>
            </a:r>
            <a:r>
              <a:rPr lang="en-US" sz="900" dirty="0" err="1"/>
              <a:t>milyar</a:t>
            </a:r>
            <a:r>
              <a:rPr lang="en-US" sz="900" dirty="0"/>
              <a:t> 82 milyon dolar, </a:t>
            </a:r>
            <a:r>
              <a:rPr lang="en-US" sz="900" dirty="0" err="1"/>
              <a:t>ithalat</a:t>
            </a:r>
            <a:r>
              <a:rPr lang="en-US" sz="900" dirty="0"/>
              <a:t> %9,2 </a:t>
            </a:r>
            <a:r>
              <a:rPr lang="en-US" sz="900" dirty="0" err="1"/>
              <a:t>azalarak</a:t>
            </a:r>
            <a:r>
              <a:rPr lang="en-US" sz="900" dirty="0"/>
              <a:t> 27 </a:t>
            </a:r>
            <a:r>
              <a:rPr lang="en-US" sz="900" dirty="0" err="1"/>
              <a:t>milyar</a:t>
            </a:r>
            <a:r>
              <a:rPr lang="en-US" sz="900" dirty="0"/>
              <a:t> 853 milyon dolar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/>
              <a:t>Genel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sistemine</a:t>
            </a:r>
            <a:r>
              <a:rPr lang="en-US" sz="900" dirty="0"/>
              <a:t> göre </a:t>
            </a:r>
            <a:r>
              <a:rPr lang="en-US" sz="900" dirty="0" err="1"/>
              <a:t>ihracat</a:t>
            </a:r>
            <a:r>
              <a:rPr lang="en-US" sz="900" dirty="0"/>
              <a:t> 2024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Ocak-Şubat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dönemine</a:t>
            </a:r>
            <a:r>
              <a:rPr lang="en-US" sz="900" dirty="0"/>
              <a:t> göre %8,5 </a:t>
            </a:r>
            <a:r>
              <a:rPr lang="en-US" sz="900" dirty="0" err="1"/>
              <a:t>artarak</a:t>
            </a:r>
            <a:r>
              <a:rPr lang="en-US" sz="900" dirty="0"/>
              <a:t> 41 </a:t>
            </a:r>
            <a:r>
              <a:rPr lang="en-US" sz="900" dirty="0" err="1"/>
              <a:t>milyar</a:t>
            </a:r>
            <a:r>
              <a:rPr lang="en-US" sz="900" dirty="0"/>
              <a:t> 78 milyon dolar, </a:t>
            </a:r>
            <a:r>
              <a:rPr lang="en-US" sz="900" dirty="0" err="1"/>
              <a:t>ithalat</a:t>
            </a:r>
            <a:r>
              <a:rPr lang="en-US" sz="900" dirty="0"/>
              <a:t> %16,0 </a:t>
            </a:r>
            <a:r>
              <a:rPr lang="en-US" sz="900" dirty="0" err="1"/>
              <a:t>azalarak</a:t>
            </a:r>
            <a:r>
              <a:rPr lang="en-US" sz="900" dirty="0"/>
              <a:t> 54 </a:t>
            </a:r>
            <a:r>
              <a:rPr lang="en-US" sz="900" dirty="0" err="1"/>
              <a:t>milyar</a:t>
            </a:r>
            <a:r>
              <a:rPr lang="en-US" sz="900" dirty="0"/>
              <a:t> 33 milyon dolar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%44,2 </a:t>
            </a:r>
            <a:r>
              <a:rPr lang="en-US" sz="900" dirty="0" err="1"/>
              <a:t>azalarak</a:t>
            </a:r>
            <a:r>
              <a:rPr lang="en-US" sz="900" dirty="0"/>
              <a:t> 12 </a:t>
            </a:r>
            <a:r>
              <a:rPr lang="en-US" sz="900" dirty="0" err="1"/>
              <a:t>milyar</a:t>
            </a:r>
            <a:r>
              <a:rPr lang="en-US" sz="900" dirty="0"/>
              <a:t> 130 milyon </a:t>
            </a:r>
            <a:r>
              <a:rPr lang="en-US" sz="900" dirty="0" err="1"/>
              <a:t>dolardan</a:t>
            </a:r>
            <a:r>
              <a:rPr lang="en-US" sz="900" dirty="0"/>
              <a:t>, 6 </a:t>
            </a:r>
            <a:r>
              <a:rPr lang="en-US" sz="900" dirty="0" err="1"/>
              <a:t>milyar</a:t>
            </a:r>
            <a:r>
              <a:rPr lang="en-US" sz="900" dirty="0"/>
              <a:t> 771 milyon </a:t>
            </a:r>
            <a:r>
              <a:rPr lang="en-US" sz="900" dirty="0" err="1"/>
              <a:t>dolara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 </a:t>
            </a:r>
            <a:r>
              <a:rPr lang="en-US" sz="900" dirty="0" err="1"/>
              <a:t>İhracatın</a:t>
            </a:r>
            <a:r>
              <a:rPr lang="en-US" sz="900" dirty="0"/>
              <a:t> </a:t>
            </a:r>
            <a:r>
              <a:rPr lang="en-US" sz="900" dirty="0" err="1"/>
              <a:t>ithalatı</a:t>
            </a:r>
            <a:r>
              <a:rPr lang="en-US" sz="900" dirty="0"/>
              <a:t> </a:t>
            </a:r>
            <a:r>
              <a:rPr lang="en-US" sz="900" dirty="0" err="1"/>
              <a:t>karşılama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2023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%60,5 </a:t>
            </a:r>
            <a:r>
              <a:rPr lang="en-US" sz="900" dirty="0" err="1"/>
              <a:t>iken</a:t>
            </a:r>
            <a:r>
              <a:rPr lang="en-US" sz="900" dirty="0"/>
              <a:t>, 2024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%75,7'ye </a:t>
            </a:r>
            <a:r>
              <a:rPr lang="en-US" sz="900" dirty="0" err="1"/>
              <a:t>yükseldi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Ocak-Şubat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%51,0 </a:t>
            </a:r>
            <a:r>
              <a:rPr lang="en-US" sz="900" dirty="0" err="1"/>
              <a:t>azalarak</a:t>
            </a:r>
            <a:r>
              <a:rPr lang="en-US" sz="900" dirty="0"/>
              <a:t> 26 </a:t>
            </a:r>
            <a:r>
              <a:rPr lang="en-US" sz="900" dirty="0" err="1"/>
              <a:t>milyar</a:t>
            </a:r>
            <a:r>
              <a:rPr lang="en-US" sz="900" dirty="0"/>
              <a:t> 419 milyon </a:t>
            </a:r>
            <a:r>
              <a:rPr lang="en-US" sz="900" dirty="0" err="1"/>
              <a:t>dolardan</a:t>
            </a:r>
            <a:r>
              <a:rPr lang="en-US" sz="900" dirty="0"/>
              <a:t>, 12 </a:t>
            </a:r>
            <a:r>
              <a:rPr lang="en-US" sz="900" dirty="0" err="1"/>
              <a:t>milyar</a:t>
            </a:r>
            <a:r>
              <a:rPr lang="en-US" sz="900" dirty="0"/>
              <a:t> 955 milyon </a:t>
            </a:r>
            <a:r>
              <a:rPr lang="en-US" sz="900" dirty="0" err="1"/>
              <a:t>dolara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 </a:t>
            </a:r>
            <a:r>
              <a:rPr lang="en-US" sz="900" dirty="0" err="1"/>
              <a:t>İhracatın</a:t>
            </a:r>
            <a:r>
              <a:rPr lang="en-US" sz="900" dirty="0"/>
              <a:t> </a:t>
            </a:r>
            <a:r>
              <a:rPr lang="en-US" sz="900" dirty="0" err="1"/>
              <a:t>ithalatı</a:t>
            </a:r>
            <a:r>
              <a:rPr lang="en-US" sz="900" dirty="0"/>
              <a:t> </a:t>
            </a:r>
            <a:r>
              <a:rPr lang="en-US" sz="900" dirty="0" err="1"/>
              <a:t>karşılama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2023 </a:t>
            </a:r>
            <a:r>
              <a:rPr lang="en-US" sz="900" dirty="0" err="1"/>
              <a:t>Ocak-Şubat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%58,9 </a:t>
            </a:r>
            <a:r>
              <a:rPr lang="en-US" sz="900" dirty="0" err="1"/>
              <a:t>iken</a:t>
            </a:r>
            <a:r>
              <a:rPr lang="en-US" sz="900" dirty="0"/>
              <a:t>, 2024 </a:t>
            </a:r>
            <a:r>
              <a:rPr lang="en-US" sz="900" dirty="0" err="1"/>
              <a:t>yılının</a:t>
            </a:r>
            <a:r>
              <a:rPr lang="en-US" sz="900" dirty="0"/>
              <a:t> aynı </a:t>
            </a:r>
            <a:r>
              <a:rPr lang="en-US" sz="900" dirty="0" err="1"/>
              <a:t>döneminde</a:t>
            </a:r>
            <a:r>
              <a:rPr lang="en-US" sz="900" dirty="0"/>
              <a:t> %76,0'a </a:t>
            </a:r>
            <a:r>
              <a:rPr lang="en-US" sz="900" dirty="0" err="1"/>
              <a:t>yükseldi</a:t>
            </a:r>
            <a:r>
              <a:rPr lang="en-US" sz="9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087" y="3520156"/>
            <a:ext cx="4351857" cy="223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211686</TotalTime>
  <Words>648</Words>
  <Application>Microsoft Office PowerPoint</Application>
  <PresentationFormat>Custom</PresentationFormat>
  <Paragraphs>92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3814</cp:revision>
  <cp:lastPrinted>2020-06-19T08:48:54Z</cp:lastPrinted>
  <dcterms:created xsi:type="dcterms:W3CDTF">2013-11-22T11:55:19Z</dcterms:created>
  <dcterms:modified xsi:type="dcterms:W3CDTF">2024-05-07T09:44:58Z</dcterms:modified>
</cp:coreProperties>
</file>