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96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 2024-SAYI:05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66485" y="2083931"/>
            <a:ext cx="3969184" cy="176899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900" b="1" dirty="0"/>
              <a:t>KKTC Tüketici Fiyat Endeksi, Şubat </a:t>
            </a:r>
            <a:r>
              <a:rPr lang="da-DK" sz="900" b="1" dirty="0" smtClean="0"/>
              <a:t>2024 </a:t>
            </a:r>
            <a:endParaRPr lang="en-US" sz="900" b="1" dirty="0"/>
          </a:p>
        </p:txBody>
      </p:sp>
      <p:sp>
        <p:nvSpPr>
          <p:cNvPr id="4" name="Rectangle 3"/>
          <p:cNvSpPr/>
          <p:nvPr/>
        </p:nvSpPr>
        <p:spPr>
          <a:xfrm>
            <a:off x="79123" y="2182487"/>
            <a:ext cx="5170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KKTC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Kurumu’nun</a:t>
            </a:r>
            <a:r>
              <a:rPr lang="en-US" sz="900" dirty="0"/>
              <a:t>,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fiyatlarındaki</a:t>
            </a:r>
            <a:r>
              <a:rPr lang="en-US" sz="900" dirty="0"/>
              <a:t> </a:t>
            </a:r>
            <a:r>
              <a:rPr lang="en-US" sz="900" dirty="0" err="1"/>
              <a:t>gelişmeleri</a:t>
            </a:r>
            <a:r>
              <a:rPr lang="en-US" sz="900" dirty="0"/>
              <a:t> </a:t>
            </a:r>
            <a:r>
              <a:rPr lang="en-US" sz="900" dirty="0" err="1"/>
              <a:t>izlemek</a:t>
            </a:r>
            <a:r>
              <a:rPr lang="en-US" sz="900" dirty="0"/>
              <a:t> </a:t>
            </a:r>
            <a:r>
              <a:rPr lang="en-US" sz="900" dirty="0" err="1"/>
              <a:t>amacıyla</a:t>
            </a:r>
            <a:r>
              <a:rPr lang="en-US" sz="900" dirty="0"/>
              <a:t>, </a:t>
            </a:r>
            <a:r>
              <a:rPr lang="en-US" sz="900" dirty="0" err="1"/>
              <a:t>önceden</a:t>
            </a:r>
            <a:r>
              <a:rPr lang="en-US" sz="900" dirty="0"/>
              <a:t> </a:t>
            </a:r>
            <a:r>
              <a:rPr lang="en-US" sz="900" dirty="0" err="1"/>
              <a:t>seçilmiş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satış </a:t>
            </a:r>
            <a:r>
              <a:rPr lang="en-US" sz="900" dirty="0" err="1"/>
              <a:t>yerlerinden</a:t>
            </a:r>
            <a:r>
              <a:rPr lang="en-US" sz="900" dirty="0"/>
              <a:t> </a:t>
            </a:r>
            <a:r>
              <a:rPr lang="en-US" sz="900" dirty="0" err="1"/>
              <a:t>derlediği</a:t>
            </a:r>
            <a:r>
              <a:rPr lang="en-US" sz="900" dirty="0"/>
              <a:t> </a:t>
            </a:r>
            <a:r>
              <a:rPr lang="en-US" sz="900" dirty="0" err="1"/>
              <a:t>perakende</a:t>
            </a:r>
            <a:r>
              <a:rPr lang="en-US" sz="900" dirty="0"/>
              <a:t> </a:t>
            </a:r>
            <a:r>
              <a:rPr lang="en-US" sz="900" dirty="0" err="1"/>
              <a:t>fiyatlara</a:t>
            </a:r>
            <a:r>
              <a:rPr lang="en-US" sz="900" dirty="0"/>
              <a:t> göre her ay </a:t>
            </a:r>
            <a:r>
              <a:rPr lang="en-US" sz="900" dirty="0" err="1"/>
              <a:t>yayınladığı</a:t>
            </a:r>
            <a:r>
              <a:rPr lang="en-US" sz="900" dirty="0"/>
              <a:t> 2015=100 </a:t>
            </a:r>
            <a:r>
              <a:rPr lang="en-US" sz="900" dirty="0" err="1"/>
              <a:t>Temel</a:t>
            </a:r>
            <a:r>
              <a:rPr lang="en-US" sz="900" dirty="0"/>
              <a:t>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Fiyatları Genel </a:t>
            </a:r>
            <a:r>
              <a:rPr lang="en-US" sz="900" dirty="0" err="1"/>
              <a:t>Endeksi’nde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%4.59,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ayına</a:t>
            </a:r>
            <a:r>
              <a:rPr lang="en-US" sz="900" dirty="0"/>
              <a:t> göre %8.60 ve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%85.71 </a:t>
            </a:r>
            <a:r>
              <a:rPr lang="en-US" sz="900" dirty="0" err="1"/>
              <a:t>değişim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5863" y="3065874"/>
            <a:ext cx="4471189" cy="3600870"/>
            <a:chOff x="365986" y="2232298"/>
            <a:chExt cx="4471190" cy="4557214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759" y="2232298"/>
              <a:ext cx="4442417" cy="103051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5986" y="3506166"/>
              <a:ext cx="4471189" cy="3283346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346063"/>
              </p:ext>
            </p:extLst>
          </p:nvPr>
        </p:nvGraphicFramePr>
        <p:xfrm>
          <a:off x="155863" y="1173450"/>
          <a:ext cx="4987635" cy="824132"/>
        </p:xfrm>
        <a:graphic>
          <a:graphicData uri="http://schemas.openxmlformats.org/drawingml/2006/table">
            <a:tbl>
              <a:tblPr/>
              <a:tblGrid>
                <a:gridCol w="1063070">
                  <a:extLst>
                    <a:ext uri="{9D8B030D-6E8A-4147-A177-3AD203B41FA5}">
                      <a16:colId xmlns:a16="http://schemas.microsoft.com/office/drawing/2014/main" val="2285179703"/>
                    </a:ext>
                  </a:extLst>
                </a:gridCol>
                <a:gridCol w="383664">
                  <a:extLst>
                    <a:ext uri="{9D8B030D-6E8A-4147-A177-3AD203B41FA5}">
                      <a16:colId xmlns:a16="http://schemas.microsoft.com/office/drawing/2014/main" val="802001890"/>
                    </a:ext>
                  </a:extLst>
                </a:gridCol>
                <a:gridCol w="503559">
                  <a:extLst>
                    <a:ext uri="{9D8B030D-6E8A-4147-A177-3AD203B41FA5}">
                      <a16:colId xmlns:a16="http://schemas.microsoft.com/office/drawing/2014/main" val="2769740566"/>
                    </a:ext>
                  </a:extLst>
                </a:gridCol>
                <a:gridCol w="383664">
                  <a:extLst>
                    <a:ext uri="{9D8B030D-6E8A-4147-A177-3AD203B41FA5}">
                      <a16:colId xmlns:a16="http://schemas.microsoft.com/office/drawing/2014/main" val="44125582"/>
                    </a:ext>
                  </a:extLst>
                </a:gridCol>
                <a:gridCol w="1454728">
                  <a:extLst>
                    <a:ext uri="{9D8B030D-6E8A-4147-A177-3AD203B41FA5}">
                      <a16:colId xmlns:a16="http://schemas.microsoft.com/office/drawing/2014/main" val="3190446059"/>
                    </a:ext>
                  </a:extLst>
                </a:gridCol>
                <a:gridCol w="383664">
                  <a:extLst>
                    <a:ext uri="{9D8B030D-6E8A-4147-A177-3AD203B41FA5}">
                      <a16:colId xmlns:a16="http://schemas.microsoft.com/office/drawing/2014/main" val="4411667"/>
                    </a:ext>
                  </a:extLst>
                </a:gridCol>
                <a:gridCol w="383664">
                  <a:extLst>
                    <a:ext uri="{9D8B030D-6E8A-4147-A177-3AD203B41FA5}">
                      <a16:colId xmlns:a16="http://schemas.microsoft.com/office/drawing/2014/main" val="2674482536"/>
                    </a:ext>
                  </a:extLst>
                </a:gridCol>
                <a:gridCol w="431622">
                  <a:extLst>
                    <a:ext uri="{9D8B030D-6E8A-4147-A177-3AD203B41FA5}">
                      <a16:colId xmlns:a16="http://schemas.microsoft.com/office/drawing/2014/main" val="4092530343"/>
                    </a:ext>
                  </a:extLst>
                </a:gridCol>
              </a:tblGrid>
              <a:tr h="116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342669"/>
                  </a:ext>
                </a:extLst>
              </a:tr>
              <a:tr h="11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31,2950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32,1309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2,60%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40,87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43,75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6,58%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584075"/>
                  </a:ext>
                </a:extLst>
              </a:tr>
              <a:tr h="12274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33,6927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34,9629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3,63%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288,00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306,71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6,10%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833463"/>
                  </a:ext>
                </a:extLst>
              </a:tr>
              <a:tr h="12274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39,3690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40,9105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9193,69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8282,7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625169"/>
                  </a:ext>
                </a:extLst>
              </a:tr>
              <a:tr h="12274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1,0803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1,0887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0,77%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</a:t>
                      </a:r>
                      <a:r>
                        <a:rPr lang="en-US" sz="6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Yıllık</a:t>
                      </a:r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6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Tahvil</a:t>
                      </a:r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600" b="1" i="0" u="none" strike="noStrike" dirty="0" err="1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Faizi</a:t>
                      </a:r>
                      <a:endParaRPr lang="en-US" sz="600" b="1" i="0" u="none" strike="noStrike" dirty="0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4,254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4,308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1,25%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042613"/>
                  </a:ext>
                </a:extLst>
              </a:tr>
              <a:tr h="1052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1,2739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0,91%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2043,24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2155,54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5,21%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176069"/>
                  </a:ext>
                </a:extLst>
              </a:tr>
              <a:tr h="11689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0,8555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78,2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81,04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3,50%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432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228600" y="1154643"/>
            <a:ext cx="49377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/>
              <a:t>Dış</a:t>
            </a:r>
            <a:r>
              <a:rPr lang="en-US" sz="900" b="1" dirty="0"/>
              <a:t> </a:t>
            </a:r>
            <a:r>
              <a:rPr lang="en-US" sz="900" b="1" dirty="0" err="1"/>
              <a:t>Ticaret</a:t>
            </a:r>
            <a:r>
              <a:rPr lang="en-US" sz="900" b="1" dirty="0"/>
              <a:t> </a:t>
            </a:r>
            <a:r>
              <a:rPr lang="en-US" sz="900" b="1" dirty="0" err="1"/>
              <a:t>İstatistikleri</a:t>
            </a:r>
            <a:r>
              <a:rPr lang="en-US" sz="900" b="1" dirty="0"/>
              <a:t>, </a:t>
            </a:r>
            <a:r>
              <a:rPr lang="en-US" sz="900" b="1" dirty="0" err="1"/>
              <a:t>Ocak</a:t>
            </a:r>
            <a:r>
              <a:rPr lang="en-US" sz="900" b="1" dirty="0"/>
              <a:t> </a:t>
            </a:r>
            <a:r>
              <a:rPr lang="en-US" sz="900" b="1" dirty="0" smtClean="0"/>
              <a:t>2024</a:t>
            </a:r>
          </a:p>
          <a:p>
            <a:endParaRPr lang="en-US" sz="900" b="1" dirty="0" smtClean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/>
              <a:t>Ocak</a:t>
            </a:r>
            <a:r>
              <a:rPr lang="en-US" sz="900" b="1" dirty="0"/>
              <a:t> </a:t>
            </a:r>
            <a:r>
              <a:rPr lang="en-US" sz="900" b="1" dirty="0" err="1"/>
              <a:t>ayında</a:t>
            </a:r>
            <a:r>
              <a:rPr lang="en-US" sz="900" b="1" dirty="0"/>
              <a:t> </a:t>
            </a:r>
            <a:r>
              <a:rPr lang="en-US" sz="900" b="1" dirty="0" err="1"/>
              <a:t>genel</a:t>
            </a:r>
            <a:r>
              <a:rPr lang="en-US" sz="900" b="1" dirty="0"/>
              <a:t> </a:t>
            </a:r>
            <a:r>
              <a:rPr lang="en-US" sz="900" b="1" dirty="0" err="1"/>
              <a:t>ticaret</a:t>
            </a:r>
            <a:r>
              <a:rPr lang="en-US" sz="900" b="1" dirty="0"/>
              <a:t> </a:t>
            </a:r>
            <a:r>
              <a:rPr lang="en-US" sz="900" b="1" dirty="0" err="1"/>
              <a:t>sistemine</a:t>
            </a:r>
            <a:r>
              <a:rPr lang="en-US" sz="900" b="1" dirty="0"/>
              <a:t> göre </a:t>
            </a:r>
            <a:r>
              <a:rPr lang="en-US" sz="900" b="1" dirty="0" err="1"/>
              <a:t>ihracat</a:t>
            </a:r>
            <a:r>
              <a:rPr lang="en-US" sz="900" b="1" dirty="0"/>
              <a:t> %3,5 </a:t>
            </a:r>
            <a:r>
              <a:rPr lang="en-US" sz="900" b="1" dirty="0" err="1"/>
              <a:t>arttı</a:t>
            </a:r>
            <a:r>
              <a:rPr lang="en-US" sz="900" b="1" dirty="0"/>
              <a:t>, </a:t>
            </a:r>
            <a:r>
              <a:rPr lang="en-US" sz="900" b="1" dirty="0" err="1"/>
              <a:t>ithalat</a:t>
            </a:r>
            <a:r>
              <a:rPr lang="en-US" sz="900" b="1" dirty="0"/>
              <a:t> %22,0 </a:t>
            </a:r>
            <a:r>
              <a:rPr lang="en-US" sz="900" b="1" dirty="0" err="1"/>
              <a:t>azaldı</a:t>
            </a:r>
            <a:r>
              <a:rPr lang="en-US" sz="900" b="1" dirty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Bakanlığı</a:t>
            </a:r>
            <a:r>
              <a:rPr lang="en-US" sz="900" dirty="0"/>
              <a:t> </a:t>
            </a:r>
            <a:r>
              <a:rPr lang="en-US" sz="900" dirty="0" err="1"/>
              <a:t>iş</a:t>
            </a:r>
            <a:r>
              <a:rPr lang="en-US" sz="900" dirty="0"/>
              <a:t> </a:t>
            </a:r>
            <a:r>
              <a:rPr lang="en-US" sz="900" dirty="0" err="1"/>
              <a:t>birliğiyle</a:t>
            </a:r>
            <a:r>
              <a:rPr lang="en-US" sz="900" dirty="0"/>
              <a:t> </a:t>
            </a:r>
            <a:r>
              <a:rPr lang="en-US" sz="900" dirty="0" err="1"/>
              <a:t>genel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sistemi</a:t>
            </a:r>
            <a:r>
              <a:rPr lang="en-US" sz="900" dirty="0"/>
              <a:t> </a:t>
            </a:r>
            <a:r>
              <a:rPr lang="en-US" sz="900" dirty="0" err="1"/>
              <a:t>kapsamında</a:t>
            </a:r>
            <a:r>
              <a:rPr lang="en-US" sz="900" dirty="0"/>
              <a:t> </a:t>
            </a:r>
            <a:r>
              <a:rPr lang="en-US" sz="900" dirty="0" err="1"/>
              <a:t>üretilen</a:t>
            </a:r>
            <a:r>
              <a:rPr lang="en-US" sz="900" dirty="0"/>
              <a:t> </a:t>
            </a:r>
            <a:r>
              <a:rPr lang="en-US" sz="900" dirty="0" err="1"/>
              <a:t>geçici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verilerine</a:t>
            </a:r>
            <a:r>
              <a:rPr lang="en-US" sz="900" dirty="0"/>
              <a:t> göre; </a:t>
            </a:r>
            <a:r>
              <a:rPr lang="en-US" sz="900" dirty="0" err="1"/>
              <a:t>ihracat</a:t>
            </a:r>
            <a:r>
              <a:rPr lang="en-US" sz="900" dirty="0"/>
              <a:t> 2024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%3,5 </a:t>
            </a:r>
            <a:r>
              <a:rPr lang="en-US" sz="900" dirty="0" err="1"/>
              <a:t>artarak</a:t>
            </a:r>
            <a:r>
              <a:rPr lang="en-US" sz="900" dirty="0"/>
              <a:t> 19 </a:t>
            </a:r>
            <a:r>
              <a:rPr lang="en-US" sz="900" dirty="0" err="1"/>
              <a:t>milyar</a:t>
            </a:r>
            <a:r>
              <a:rPr lang="en-US" sz="900" dirty="0"/>
              <a:t> 991 milyon dolar, </a:t>
            </a:r>
            <a:r>
              <a:rPr lang="en-US" sz="900" dirty="0" err="1"/>
              <a:t>ithalat</a:t>
            </a:r>
            <a:r>
              <a:rPr lang="en-US" sz="900" dirty="0"/>
              <a:t> %22,0 </a:t>
            </a:r>
            <a:r>
              <a:rPr lang="en-US" sz="900" dirty="0" err="1"/>
              <a:t>azalarak</a:t>
            </a:r>
            <a:r>
              <a:rPr lang="en-US" sz="900" dirty="0"/>
              <a:t> 26 </a:t>
            </a:r>
            <a:r>
              <a:rPr lang="en-US" sz="900" dirty="0" err="1"/>
              <a:t>milyar</a:t>
            </a:r>
            <a:r>
              <a:rPr lang="en-US" sz="900" dirty="0"/>
              <a:t> 218 milyon dolar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/>
              <a:t>Dış</a:t>
            </a:r>
            <a:r>
              <a:rPr lang="en-US" sz="900" b="1" dirty="0"/>
              <a:t> </a:t>
            </a:r>
            <a:r>
              <a:rPr lang="en-US" sz="900" b="1" dirty="0" err="1"/>
              <a:t>ticaret</a:t>
            </a:r>
            <a:r>
              <a:rPr lang="en-US" sz="900" b="1" dirty="0"/>
              <a:t> </a:t>
            </a:r>
            <a:r>
              <a:rPr lang="en-US" sz="900" b="1" dirty="0" err="1"/>
              <a:t>açığı</a:t>
            </a:r>
            <a:r>
              <a:rPr lang="en-US" sz="900" b="1" dirty="0"/>
              <a:t> </a:t>
            </a:r>
            <a:r>
              <a:rPr lang="en-US" sz="900" b="1" dirty="0" err="1"/>
              <a:t>Ocak</a:t>
            </a:r>
            <a:r>
              <a:rPr lang="en-US" sz="900" b="1" dirty="0"/>
              <a:t> </a:t>
            </a:r>
            <a:r>
              <a:rPr lang="en-US" sz="900" b="1" dirty="0" err="1"/>
              <a:t>ayında</a:t>
            </a:r>
            <a:r>
              <a:rPr lang="en-US" sz="900" b="1" dirty="0"/>
              <a:t> %56,4 </a:t>
            </a:r>
            <a:r>
              <a:rPr lang="en-US" sz="900" b="1" dirty="0" err="1"/>
              <a:t>azaldı</a:t>
            </a:r>
            <a:r>
              <a:rPr lang="en-US" sz="900" b="1" dirty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%56,4 </a:t>
            </a:r>
            <a:r>
              <a:rPr lang="en-US" sz="900" dirty="0" err="1"/>
              <a:t>azalarak</a:t>
            </a:r>
            <a:r>
              <a:rPr lang="en-US" sz="900" dirty="0"/>
              <a:t> 14 </a:t>
            </a:r>
            <a:r>
              <a:rPr lang="en-US" sz="900" dirty="0" err="1"/>
              <a:t>milyar</a:t>
            </a:r>
            <a:r>
              <a:rPr lang="en-US" sz="900" dirty="0"/>
              <a:t> 290 milyon </a:t>
            </a:r>
            <a:r>
              <a:rPr lang="en-US" sz="900" dirty="0" err="1"/>
              <a:t>dolardan</a:t>
            </a:r>
            <a:r>
              <a:rPr lang="en-US" sz="900" dirty="0"/>
              <a:t>, 6 </a:t>
            </a:r>
            <a:r>
              <a:rPr lang="en-US" sz="900" dirty="0" err="1"/>
              <a:t>milyar</a:t>
            </a:r>
            <a:r>
              <a:rPr lang="en-US" sz="900" dirty="0"/>
              <a:t> 227 milyon </a:t>
            </a:r>
            <a:r>
              <a:rPr lang="en-US" sz="900" dirty="0" err="1"/>
              <a:t>dolara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 </a:t>
            </a:r>
            <a:r>
              <a:rPr lang="en-US" sz="900" dirty="0" err="1"/>
              <a:t>İhracatın</a:t>
            </a:r>
            <a:r>
              <a:rPr lang="en-US" sz="900" dirty="0"/>
              <a:t> </a:t>
            </a:r>
            <a:r>
              <a:rPr lang="en-US" sz="900" dirty="0" err="1"/>
              <a:t>ithalatı</a:t>
            </a:r>
            <a:r>
              <a:rPr lang="en-US" sz="900" dirty="0"/>
              <a:t> </a:t>
            </a:r>
            <a:r>
              <a:rPr lang="en-US" sz="900" dirty="0" err="1"/>
              <a:t>karşılama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2023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%57,5 </a:t>
            </a:r>
            <a:r>
              <a:rPr lang="en-US" sz="900" dirty="0" err="1"/>
              <a:t>iken</a:t>
            </a:r>
            <a:r>
              <a:rPr lang="en-US" sz="900" dirty="0"/>
              <a:t>, 2024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%76,2'ye </a:t>
            </a:r>
            <a:r>
              <a:rPr lang="en-US" sz="900" dirty="0" err="1"/>
              <a:t>yükseldi</a:t>
            </a:r>
            <a:r>
              <a:rPr lang="en-US" sz="900" dirty="0"/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522" y="3448905"/>
            <a:ext cx="4703885" cy="30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561464"/>
            <a:ext cx="5151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8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800" i="1" dirty="0" smtClean="0">
                <a:solidFill>
                  <a:prstClr val="black"/>
                </a:solidFill>
              </a:rPr>
              <a:t>Burada </a:t>
            </a:r>
            <a:r>
              <a:rPr lang="tr-TR" sz="800" i="1" dirty="0">
                <a:solidFill>
                  <a:prstClr val="black"/>
                </a:solidFill>
              </a:rPr>
              <a:t>yer alan </a:t>
            </a:r>
            <a:r>
              <a:rPr lang="tr-TR" sz="800" i="1" dirty="0" smtClean="0">
                <a:solidFill>
                  <a:prstClr val="black"/>
                </a:solidFill>
              </a:rPr>
              <a:t>bilgiler</a:t>
            </a:r>
            <a:r>
              <a:rPr lang="en-US" sz="800" i="1" dirty="0" smtClean="0">
                <a:solidFill>
                  <a:prstClr val="black"/>
                </a:solidFill>
              </a:rPr>
              <a:t>,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Bankamız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800" i="1" dirty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olduğuna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inanılan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kamuya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açık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kaynaklar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800" i="1" dirty="0" smtClean="0">
                <a:solidFill>
                  <a:prstClr val="black"/>
                </a:solidFill>
              </a:rPr>
              <a:t>, </a:t>
            </a:r>
            <a:r>
              <a:rPr lang="tr-TR" sz="800" i="1" dirty="0" smtClean="0">
                <a:solidFill>
                  <a:prstClr val="black"/>
                </a:solidFill>
              </a:rPr>
              <a:t>bilgilendirme </a:t>
            </a:r>
            <a:r>
              <a:rPr lang="tr-TR" sz="8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8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veri</a:t>
            </a:r>
            <a:r>
              <a:rPr lang="en-US" sz="800" i="1" dirty="0" smtClean="0">
                <a:solidFill>
                  <a:prstClr val="black"/>
                </a:solidFill>
              </a:rPr>
              <a:t>, </a:t>
            </a:r>
            <a:r>
              <a:rPr lang="en-US" sz="800" i="1" dirty="0" err="1" smtClean="0">
                <a:solidFill>
                  <a:prstClr val="black"/>
                </a:solidFill>
              </a:rPr>
              <a:t>finansal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bilgi, </a:t>
            </a:r>
            <a:r>
              <a:rPr lang="en-US" sz="800" i="1" dirty="0" err="1" smtClean="0">
                <a:solidFill>
                  <a:prstClr val="black"/>
                </a:solidFill>
              </a:rPr>
              <a:t>görüş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ve </a:t>
            </a:r>
            <a:r>
              <a:rPr lang="tr-TR" sz="800" i="1" dirty="0" smtClean="0">
                <a:solidFill>
                  <a:prstClr val="black"/>
                </a:solidFill>
              </a:rPr>
              <a:t>tavsiyeler </a:t>
            </a:r>
            <a:r>
              <a:rPr lang="tr-TR" sz="8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800" i="1" dirty="0" smtClean="0">
                <a:solidFill>
                  <a:prstClr val="black"/>
                </a:solidFill>
              </a:rPr>
              <a:t>,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 smtClean="0">
                <a:solidFill>
                  <a:prstClr val="black"/>
                </a:solidFill>
              </a:rPr>
              <a:t>sadece </a:t>
            </a:r>
            <a:r>
              <a:rPr lang="tr-TR" sz="8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800" i="1" dirty="0" smtClean="0">
                <a:solidFill>
                  <a:prstClr val="black"/>
                </a:solidFill>
              </a:rPr>
              <a:t>.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 smtClean="0">
                <a:solidFill>
                  <a:prstClr val="black"/>
                </a:solidFill>
              </a:rPr>
              <a:t>Burada </a:t>
            </a:r>
            <a:r>
              <a:rPr lang="tr-TR" sz="8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800" i="1" dirty="0" smtClean="0">
                <a:solidFill>
                  <a:prstClr val="black"/>
                </a:solidFill>
              </a:rPr>
              <a:t>. Bu </a:t>
            </a:r>
            <a:r>
              <a:rPr lang="tr-TR" sz="8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800" i="1" dirty="0" smtClean="0">
                <a:solidFill>
                  <a:prstClr val="black"/>
                </a:solidFill>
              </a:rPr>
              <a:t>hatalardan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ya</a:t>
            </a:r>
            <a:r>
              <a:rPr lang="en-US" sz="800" i="1" dirty="0" smtClean="0">
                <a:solidFill>
                  <a:prstClr val="black"/>
                </a:solidFill>
              </a:rPr>
              <a:t> da </a:t>
            </a:r>
            <a:r>
              <a:rPr lang="en-US" sz="8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Near East Bank Ltd. sorumlu </a:t>
            </a:r>
            <a:r>
              <a:rPr lang="tr-TR" sz="800" i="1" dirty="0" smtClean="0">
                <a:solidFill>
                  <a:prstClr val="black"/>
                </a:solidFill>
              </a:rPr>
              <a:t>de</a:t>
            </a:r>
            <a:r>
              <a:rPr lang="en-US" sz="800" i="1" dirty="0" smtClean="0">
                <a:solidFill>
                  <a:prstClr val="black"/>
                </a:solidFill>
              </a:rPr>
              <a:t>ğ</a:t>
            </a:r>
            <a:r>
              <a:rPr lang="tr-TR" sz="800" i="1" dirty="0" smtClean="0">
                <a:solidFill>
                  <a:prstClr val="black"/>
                </a:solidFill>
              </a:rPr>
              <a:t>ildir</a:t>
            </a:r>
            <a:r>
              <a:rPr lang="tr-TR" sz="8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356598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9395" y="1026584"/>
            <a:ext cx="495870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/>
              <a:t>Gayrisafi</a:t>
            </a:r>
            <a:r>
              <a:rPr lang="en-US" sz="900" b="1" dirty="0"/>
              <a:t> Yurt </a:t>
            </a:r>
            <a:r>
              <a:rPr lang="en-US" sz="900" b="1" dirty="0" err="1"/>
              <a:t>İçi</a:t>
            </a:r>
            <a:r>
              <a:rPr lang="en-US" sz="900" b="1" dirty="0"/>
              <a:t> </a:t>
            </a:r>
            <a:r>
              <a:rPr lang="en-US" sz="900" b="1" dirty="0" err="1"/>
              <a:t>Hasıla</a:t>
            </a:r>
            <a:r>
              <a:rPr lang="en-US" sz="900" b="1" dirty="0"/>
              <a:t> (GSYH) 2023 </a:t>
            </a:r>
            <a:r>
              <a:rPr lang="en-US" sz="900" b="1" dirty="0" err="1" smtClean="0"/>
              <a:t>yılı</a:t>
            </a:r>
            <a:endParaRPr lang="en-US" sz="900" b="1" dirty="0" smtClean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 smtClean="0"/>
          </a:p>
          <a:p>
            <a:pPr algn="just" fontAlgn="base"/>
            <a:r>
              <a:rPr lang="en-US" sz="900" dirty="0" err="1" smtClean="0"/>
              <a:t>Üretim</a:t>
            </a:r>
            <a:r>
              <a:rPr lang="en-US" sz="900" dirty="0" smtClean="0"/>
              <a:t> </a:t>
            </a:r>
            <a:r>
              <a:rPr lang="en-US" sz="900" dirty="0" err="1" smtClean="0"/>
              <a:t>yöntemine</a:t>
            </a:r>
            <a:r>
              <a:rPr lang="en-US" sz="900" dirty="0" smtClean="0"/>
              <a:t> </a:t>
            </a:r>
            <a:r>
              <a:rPr lang="en-US" sz="900" dirty="0" err="1" smtClean="0"/>
              <a:t>göre</a:t>
            </a:r>
            <a:r>
              <a:rPr lang="en-US" sz="900" dirty="0" smtClean="0"/>
              <a:t> </a:t>
            </a:r>
            <a:r>
              <a:rPr lang="en-US" sz="900" dirty="0" err="1" smtClean="0"/>
              <a:t>dört</a:t>
            </a:r>
            <a:r>
              <a:rPr lang="en-US" sz="900" dirty="0" smtClean="0"/>
              <a:t> </a:t>
            </a:r>
            <a:r>
              <a:rPr lang="en-US" sz="900" dirty="0" err="1" smtClean="0"/>
              <a:t>dönem</a:t>
            </a:r>
            <a:r>
              <a:rPr lang="en-US" sz="900" dirty="0" smtClean="0"/>
              <a:t> </a:t>
            </a:r>
            <a:r>
              <a:rPr lang="en-US" sz="900" dirty="0" err="1" smtClean="0"/>
              <a:t>toplamıyla</a:t>
            </a:r>
            <a:r>
              <a:rPr lang="en-US" sz="900" dirty="0" smtClean="0"/>
              <a:t> </a:t>
            </a:r>
            <a:r>
              <a:rPr lang="en-US" sz="900" dirty="0" err="1" smtClean="0"/>
              <a:t>elde</a:t>
            </a:r>
            <a:r>
              <a:rPr lang="en-US" sz="900" dirty="0" smtClean="0"/>
              <a:t> </a:t>
            </a:r>
            <a:r>
              <a:rPr lang="en-US" sz="900" dirty="0" err="1" smtClean="0"/>
              <a:t>edilen</a:t>
            </a:r>
            <a:r>
              <a:rPr lang="en-US" sz="900" dirty="0" smtClean="0"/>
              <a:t> </a:t>
            </a:r>
            <a:r>
              <a:rPr lang="en-US" sz="900" dirty="0" err="1" smtClean="0"/>
              <a:t>yıllık</a:t>
            </a:r>
            <a:r>
              <a:rPr lang="en-US" sz="900" dirty="0" smtClean="0"/>
              <a:t> GSYH, </a:t>
            </a:r>
            <a:r>
              <a:rPr lang="en-US" sz="900" dirty="0" err="1" smtClean="0"/>
              <a:t>zincirlenmiş</a:t>
            </a:r>
            <a:r>
              <a:rPr lang="en-US" sz="900" dirty="0" smtClean="0"/>
              <a:t> </a:t>
            </a:r>
            <a:r>
              <a:rPr lang="en-US" sz="900" dirty="0" err="1" smtClean="0"/>
              <a:t>hacim</a:t>
            </a:r>
            <a:r>
              <a:rPr lang="en-US" sz="900" dirty="0" smtClean="0"/>
              <a:t> </a:t>
            </a:r>
            <a:r>
              <a:rPr lang="en-US" sz="900" dirty="0" err="1" smtClean="0"/>
              <a:t>endeksi</a:t>
            </a:r>
            <a:r>
              <a:rPr lang="en-US" sz="900" dirty="0" smtClean="0"/>
              <a:t> olarak (2009=100), 2023 </a:t>
            </a:r>
            <a:r>
              <a:rPr lang="en-US" sz="900" dirty="0" err="1" smtClean="0"/>
              <a:t>yılında</a:t>
            </a:r>
            <a:r>
              <a:rPr lang="en-US" sz="900" dirty="0" smtClean="0"/>
              <a:t> bir </a:t>
            </a:r>
            <a:r>
              <a:rPr lang="en-US" sz="900" dirty="0" err="1" smtClean="0"/>
              <a:t>önceki</a:t>
            </a:r>
            <a:r>
              <a:rPr lang="en-US" sz="900" dirty="0" smtClean="0"/>
              <a:t> </a:t>
            </a:r>
            <a:r>
              <a:rPr lang="en-US" sz="900" dirty="0" err="1" smtClean="0"/>
              <a:t>yıla</a:t>
            </a:r>
            <a:r>
              <a:rPr lang="en-US" sz="900" dirty="0" smtClean="0"/>
              <a:t> </a:t>
            </a:r>
            <a:r>
              <a:rPr lang="en-US" sz="900" dirty="0" err="1" smtClean="0"/>
              <a:t>göre</a:t>
            </a:r>
            <a:r>
              <a:rPr lang="en-US" sz="900" dirty="0" smtClean="0"/>
              <a:t> %4,5 </a:t>
            </a:r>
            <a:r>
              <a:rPr lang="en-US" sz="900" dirty="0" err="1" smtClean="0"/>
              <a:t>arttı</a:t>
            </a:r>
            <a:r>
              <a:rPr lang="en-US" sz="900" dirty="0" smtClean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Üretim</a:t>
            </a:r>
            <a:r>
              <a:rPr lang="en-US" sz="900" dirty="0"/>
              <a:t> </a:t>
            </a:r>
            <a:r>
              <a:rPr lang="en-US" sz="900" dirty="0" err="1"/>
              <a:t>yöntemine</a:t>
            </a:r>
            <a:r>
              <a:rPr lang="en-US" sz="900" dirty="0"/>
              <a:t> göre </a:t>
            </a:r>
            <a:r>
              <a:rPr lang="en-US" sz="900" dirty="0" err="1"/>
              <a:t>cari</a:t>
            </a:r>
            <a:r>
              <a:rPr lang="en-US" sz="900" dirty="0"/>
              <a:t> </a:t>
            </a:r>
            <a:r>
              <a:rPr lang="en-US" sz="900" dirty="0" err="1"/>
              <a:t>fiyatlarla</a:t>
            </a:r>
            <a:r>
              <a:rPr lang="en-US" sz="900" dirty="0"/>
              <a:t> GSYH, 2023 </a:t>
            </a:r>
            <a:r>
              <a:rPr lang="en-US" sz="900" dirty="0" err="1"/>
              <a:t>yılında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göre %75,0 </a:t>
            </a:r>
            <a:r>
              <a:rPr lang="en-US" sz="900" dirty="0" err="1"/>
              <a:t>artarak</a:t>
            </a:r>
            <a:r>
              <a:rPr lang="en-US" sz="900" dirty="0"/>
              <a:t> 26 </a:t>
            </a:r>
            <a:r>
              <a:rPr lang="en-US" sz="900" dirty="0" err="1"/>
              <a:t>trilyon</a:t>
            </a:r>
            <a:r>
              <a:rPr lang="en-US" sz="900" dirty="0"/>
              <a:t> 276 </a:t>
            </a:r>
            <a:r>
              <a:rPr lang="en-US" sz="900" dirty="0" err="1"/>
              <a:t>milyar</a:t>
            </a:r>
            <a:r>
              <a:rPr lang="en-US" sz="900" dirty="0"/>
              <a:t> 307 milyon TL oldu.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 fontAlgn="base"/>
            <a:r>
              <a:rPr lang="en-US" sz="900" dirty="0" err="1"/>
              <a:t>Kişi</a:t>
            </a:r>
            <a:r>
              <a:rPr lang="en-US" sz="900" dirty="0"/>
              <a:t> </a:t>
            </a:r>
            <a:r>
              <a:rPr lang="en-US" sz="900" dirty="0" err="1"/>
              <a:t>başına</a:t>
            </a:r>
            <a:r>
              <a:rPr lang="en-US" sz="900" dirty="0"/>
              <a:t> </a:t>
            </a:r>
            <a:r>
              <a:rPr lang="en-US" sz="900" dirty="0" err="1"/>
              <a:t>Gayrisafi</a:t>
            </a:r>
            <a:r>
              <a:rPr lang="en-US" sz="900" dirty="0"/>
              <a:t> Yurt </a:t>
            </a:r>
            <a:r>
              <a:rPr lang="en-US" sz="900" dirty="0" err="1"/>
              <a:t>İçi</a:t>
            </a:r>
            <a:r>
              <a:rPr lang="en-US" sz="900" dirty="0"/>
              <a:t> </a:t>
            </a:r>
            <a:r>
              <a:rPr lang="en-US" sz="900" dirty="0" err="1"/>
              <a:t>Hasıla</a:t>
            </a:r>
            <a:r>
              <a:rPr lang="en-US" sz="900" dirty="0"/>
              <a:t> 2023 </a:t>
            </a:r>
            <a:r>
              <a:rPr lang="en-US" sz="900" dirty="0" err="1"/>
              <a:t>yılında</a:t>
            </a:r>
            <a:r>
              <a:rPr lang="en-US" sz="900" dirty="0"/>
              <a:t> 307 bin 952 TL oldu.</a:t>
            </a:r>
          </a:p>
          <a:p>
            <a:pPr algn="just" fontAlgn="base"/>
            <a:endParaRPr lang="en-US" sz="900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dirty="0"/>
              <a:t>GSYH 2023 </a:t>
            </a:r>
            <a:r>
              <a:rPr lang="en-US" sz="900" dirty="0" err="1"/>
              <a:t>yılının</a:t>
            </a:r>
            <a:r>
              <a:rPr lang="en-US" sz="900" dirty="0"/>
              <a:t> </a:t>
            </a:r>
            <a:r>
              <a:rPr lang="en-US" sz="900" dirty="0" err="1"/>
              <a:t>dördüncü</a:t>
            </a:r>
            <a:r>
              <a:rPr lang="en-US" sz="900" dirty="0"/>
              <a:t> </a:t>
            </a:r>
            <a:r>
              <a:rPr lang="en-US" sz="900" dirty="0" err="1"/>
              <a:t>çeyrek</a:t>
            </a:r>
            <a:r>
              <a:rPr lang="en-US" sz="900" dirty="0"/>
              <a:t> ilk </a:t>
            </a:r>
            <a:r>
              <a:rPr lang="en-US" sz="900" dirty="0" err="1"/>
              <a:t>tahmini</a:t>
            </a:r>
            <a:r>
              <a:rPr lang="en-US" sz="900" dirty="0"/>
              <a:t>; </a:t>
            </a:r>
            <a:r>
              <a:rPr lang="en-US" sz="900" dirty="0" err="1"/>
              <a:t>zincirlenmiş</a:t>
            </a:r>
            <a:r>
              <a:rPr lang="en-US" sz="900" dirty="0"/>
              <a:t> </a:t>
            </a:r>
            <a:r>
              <a:rPr lang="en-US" sz="900" dirty="0" err="1"/>
              <a:t>hacim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olarak,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çeyreğine</a:t>
            </a:r>
            <a:r>
              <a:rPr lang="en-US" sz="900" dirty="0"/>
              <a:t> göre %4,0 </a:t>
            </a:r>
            <a:r>
              <a:rPr lang="en-US" sz="900" dirty="0" err="1"/>
              <a:t>arttı</a:t>
            </a:r>
            <a:r>
              <a:rPr lang="en-US" sz="9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182" y="2817800"/>
            <a:ext cx="4624754" cy="240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212605</TotalTime>
  <Words>535</Words>
  <Application>Microsoft Office PowerPoint</Application>
  <PresentationFormat>Custom</PresentationFormat>
  <Paragraphs>89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3812</cp:revision>
  <cp:lastPrinted>2020-06-19T08:48:54Z</cp:lastPrinted>
  <dcterms:created xsi:type="dcterms:W3CDTF">2013-11-22T11:55:19Z</dcterms:created>
  <dcterms:modified xsi:type="dcterms:W3CDTF">2024-04-03T07:06:34Z</dcterms:modified>
</cp:coreProperties>
</file>