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1"/>
  </p:sldMasterIdLst>
  <p:notesMasterIdLst>
    <p:notesMasterId r:id="rId5"/>
  </p:notesMasterIdLst>
  <p:sldIdLst>
    <p:sldId id="399" r:id="rId2"/>
    <p:sldId id="406" r:id="rId3"/>
    <p:sldId id="401" r:id="rId4"/>
  </p:sldIdLst>
  <p:sldSz cx="5329238" cy="756126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16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029"/>
    <a:srgbClr val="990000"/>
    <a:srgbClr val="EAF9FA"/>
    <a:srgbClr val="F7F8F6"/>
    <a:srgbClr val="EFFDFF"/>
    <a:srgbClr val="DEFAFE"/>
    <a:srgbClr val="C7A1ED"/>
    <a:srgbClr val="E8F4F8"/>
    <a:srgbClr val="EDF2F9"/>
    <a:srgbClr val="EAE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03" autoAdjust="0"/>
    <p:restoredTop sz="91754" autoAdjust="0"/>
  </p:normalViewPr>
  <p:slideViewPr>
    <p:cSldViewPr snapToGrid="0" snapToObjects="1">
      <p:cViewPr varScale="1">
        <p:scale>
          <a:sx n="109" d="100"/>
          <a:sy n="109" d="100"/>
        </p:scale>
        <p:origin x="3096" y="120"/>
      </p:cViewPr>
      <p:guideLst>
        <p:guide orient="horz" pos="2382"/>
        <p:guide pos="16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F4C08CB5-59FE-9546-833F-D6ADB4859A64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1238" y="698500"/>
            <a:ext cx="24606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AD8A754-E76F-6B47-9062-6F10A86218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99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68275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36549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04824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47309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841373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209648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77922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46197" algn="l" defTabSz="36827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795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05812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3682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D8A754-E76F-6B47-9062-6F10A86218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36827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131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155" y="1237457"/>
            <a:ext cx="3996929" cy="2632440"/>
          </a:xfrm>
        </p:spPr>
        <p:txBody>
          <a:bodyPr anchor="b"/>
          <a:lstStyle>
            <a:lvl1pPr algn="ctr"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6155" y="3971414"/>
            <a:ext cx="3996929" cy="1825554"/>
          </a:xfrm>
        </p:spPr>
        <p:txBody>
          <a:bodyPr/>
          <a:lstStyle>
            <a:lvl1pPr marL="0" indent="0" algn="ctr">
              <a:buNone/>
              <a:defRPr sz="1049"/>
            </a:lvl1pPr>
            <a:lvl2pPr marL="199842" indent="0" algn="ctr">
              <a:buNone/>
              <a:defRPr sz="874"/>
            </a:lvl2pPr>
            <a:lvl3pPr marL="399684" indent="0" algn="ctr">
              <a:buNone/>
              <a:defRPr sz="787"/>
            </a:lvl3pPr>
            <a:lvl4pPr marL="599526" indent="0" algn="ctr">
              <a:buNone/>
              <a:defRPr sz="699"/>
            </a:lvl4pPr>
            <a:lvl5pPr marL="799368" indent="0" algn="ctr">
              <a:buNone/>
              <a:defRPr sz="699"/>
            </a:lvl5pPr>
            <a:lvl6pPr marL="999211" indent="0" algn="ctr">
              <a:buNone/>
              <a:defRPr sz="699"/>
            </a:lvl6pPr>
            <a:lvl7pPr marL="1199053" indent="0" algn="ctr">
              <a:buNone/>
              <a:defRPr sz="699"/>
            </a:lvl7pPr>
            <a:lvl8pPr marL="1398895" indent="0" algn="ctr">
              <a:buNone/>
              <a:defRPr sz="699"/>
            </a:lvl8pPr>
            <a:lvl9pPr marL="1598737" indent="0" algn="ctr">
              <a:buNone/>
              <a:defRPr sz="699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4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78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609" y="1885066"/>
            <a:ext cx="4596468" cy="3145275"/>
          </a:xfrm>
        </p:spPr>
        <p:txBody>
          <a:bodyPr anchor="b"/>
          <a:lstStyle>
            <a:lvl1pPr>
              <a:defRPr sz="2623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609" y="5060096"/>
            <a:ext cx="4596468" cy="1654026"/>
          </a:xfrm>
        </p:spPr>
        <p:txBody>
          <a:bodyPr/>
          <a:lstStyle>
            <a:lvl1pPr marL="0" indent="0">
              <a:buNone/>
              <a:defRPr sz="1049">
                <a:solidFill>
                  <a:schemeClr val="tx1">
                    <a:tint val="75000"/>
                  </a:schemeClr>
                </a:solidFill>
              </a:defRPr>
            </a:lvl1pPr>
            <a:lvl2pPr marL="199842" indent="0">
              <a:buNone/>
              <a:defRPr sz="874">
                <a:solidFill>
                  <a:schemeClr val="tx1">
                    <a:tint val="75000"/>
                  </a:schemeClr>
                </a:solidFill>
              </a:defRPr>
            </a:lvl2pPr>
            <a:lvl3pPr marL="399684" indent="0">
              <a:buNone/>
              <a:defRPr sz="787">
                <a:solidFill>
                  <a:schemeClr val="tx1">
                    <a:tint val="75000"/>
                  </a:schemeClr>
                </a:solidFill>
              </a:defRPr>
            </a:lvl3pPr>
            <a:lvl4pPr marL="599526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4pPr>
            <a:lvl5pPr marL="799368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5pPr>
            <a:lvl6pPr marL="999211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6pPr>
            <a:lvl7pPr marL="1199053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7pPr>
            <a:lvl8pPr marL="1398895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8pPr>
            <a:lvl9pPr marL="1598737" indent="0">
              <a:buNone/>
              <a:defRPr sz="6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92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385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927" y="2012836"/>
            <a:ext cx="2264926" cy="479755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5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402568"/>
            <a:ext cx="4596468" cy="146149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7080" y="1853560"/>
            <a:ext cx="2254517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7080" y="2761961"/>
            <a:ext cx="2254517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927" y="1853560"/>
            <a:ext cx="2265620" cy="908401"/>
          </a:xfrm>
        </p:spPr>
        <p:txBody>
          <a:bodyPr anchor="b"/>
          <a:lstStyle>
            <a:lvl1pPr marL="0" indent="0">
              <a:buNone/>
              <a:defRPr sz="1049" b="1"/>
            </a:lvl1pPr>
            <a:lvl2pPr marL="199842" indent="0">
              <a:buNone/>
              <a:defRPr sz="874" b="1"/>
            </a:lvl2pPr>
            <a:lvl3pPr marL="399684" indent="0">
              <a:buNone/>
              <a:defRPr sz="787" b="1"/>
            </a:lvl3pPr>
            <a:lvl4pPr marL="599526" indent="0">
              <a:buNone/>
              <a:defRPr sz="699" b="1"/>
            </a:lvl4pPr>
            <a:lvl5pPr marL="799368" indent="0">
              <a:buNone/>
              <a:defRPr sz="699" b="1"/>
            </a:lvl5pPr>
            <a:lvl6pPr marL="999211" indent="0">
              <a:buNone/>
              <a:defRPr sz="699" b="1"/>
            </a:lvl6pPr>
            <a:lvl7pPr marL="1199053" indent="0">
              <a:buNone/>
              <a:defRPr sz="699" b="1"/>
            </a:lvl7pPr>
            <a:lvl8pPr marL="1398895" indent="0">
              <a:buNone/>
              <a:defRPr sz="699" b="1"/>
            </a:lvl8pPr>
            <a:lvl9pPr marL="1598737" indent="0">
              <a:buNone/>
              <a:defRPr sz="6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927" y="2761961"/>
            <a:ext cx="2265620" cy="406242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23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448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20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>
              <a:defRPr sz="1399"/>
            </a:lvl1pPr>
            <a:lvl2pPr>
              <a:defRPr sz="1224"/>
            </a:lvl2pPr>
            <a:lvl3pPr>
              <a:defRPr sz="1049"/>
            </a:lvl3pPr>
            <a:lvl4pPr>
              <a:defRPr sz="874"/>
            </a:lvl4pPr>
            <a:lvl5pPr>
              <a:defRPr sz="874"/>
            </a:lvl5pPr>
            <a:lvl6pPr>
              <a:defRPr sz="874"/>
            </a:lvl6pPr>
            <a:lvl7pPr>
              <a:defRPr sz="874"/>
            </a:lvl7pPr>
            <a:lvl8pPr>
              <a:defRPr sz="874"/>
            </a:lvl8pPr>
            <a:lvl9pPr>
              <a:defRPr sz="874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13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079" y="504084"/>
            <a:ext cx="1718818" cy="1764295"/>
          </a:xfrm>
        </p:spPr>
        <p:txBody>
          <a:bodyPr anchor="b"/>
          <a:lstStyle>
            <a:lvl1pPr>
              <a:defRPr sz="1399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65620" y="1088682"/>
            <a:ext cx="2697927" cy="5373398"/>
          </a:xfrm>
        </p:spPr>
        <p:txBody>
          <a:bodyPr/>
          <a:lstStyle>
            <a:lvl1pPr marL="0" indent="0">
              <a:buNone/>
              <a:defRPr sz="1399"/>
            </a:lvl1pPr>
            <a:lvl2pPr marL="199842" indent="0">
              <a:buNone/>
              <a:defRPr sz="1224"/>
            </a:lvl2pPr>
            <a:lvl3pPr marL="399684" indent="0">
              <a:buNone/>
              <a:defRPr sz="1049"/>
            </a:lvl3pPr>
            <a:lvl4pPr marL="599526" indent="0">
              <a:buNone/>
              <a:defRPr sz="874"/>
            </a:lvl4pPr>
            <a:lvl5pPr marL="799368" indent="0">
              <a:buNone/>
              <a:defRPr sz="874"/>
            </a:lvl5pPr>
            <a:lvl6pPr marL="999211" indent="0">
              <a:buNone/>
              <a:defRPr sz="874"/>
            </a:lvl6pPr>
            <a:lvl7pPr marL="1199053" indent="0">
              <a:buNone/>
              <a:defRPr sz="874"/>
            </a:lvl7pPr>
            <a:lvl8pPr marL="1398895" indent="0">
              <a:buNone/>
              <a:defRPr sz="874"/>
            </a:lvl8pPr>
            <a:lvl9pPr marL="1598737" indent="0">
              <a:buNone/>
              <a:defRPr sz="87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7079" y="2268379"/>
            <a:ext cx="1718818" cy="4202453"/>
          </a:xfrm>
        </p:spPr>
        <p:txBody>
          <a:bodyPr/>
          <a:lstStyle>
            <a:lvl1pPr marL="0" indent="0">
              <a:buNone/>
              <a:defRPr sz="699"/>
            </a:lvl1pPr>
            <a:lvl2pPr marL="199842" indent="0">
              <a:buNone/>
              <a:defRPr sz="612"/>
            </a:lvl2pPr>
            <a:lvl3pPr marL="399684" indent="0">
              <a:buNone/>
              <a:defRPr sz="525"/>
            </a:lvl3pPr>
            <a:lvl4pPr marL="599526" indent="0">
              <a:buNone/>
              <a:defRPr sz="437"/>
            </a:lvl4pPr>
            <a:lvl5pPr marL="799368" indent="0">
              <a:buNone/>
              <a:defRPr sz="437"/>
            </a:lvl5pPr>
            <a:lvl6pPr marL="999211" indent="0">
              <a:buNone/>
              <a:defRPr sz="437"/>
            </a:lvl6pPr>
            <a:lvl7pPr marL="1199053" indent="0">
              <a:buNone/>
              <a:defRPr sz="437"/>
            </a:lvl7pPr>
            <a:lvl8pPr marL="1398895" indent="0">
              <a:buNone/>
              <a:defRPr sz="437"/>
            </a:lvl8pPr>
            <a:lvl9pPr marL="1598737" indent="0">
              <a:buNone/>
              <a:defRPr sz="437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7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15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3736" y="402567"/>
            <a:ext cx="1149117" cy="64078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385" y="402567"/>
            <a:ext cx="3380735" cy="640782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04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385" y="402568"/>
            <a:ext cx="4596468" cy="1461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385" y="2012836"/>
            <a:ext cx="4596468" cy="4797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385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D8407-0FC9-024E-B6AD-13A092104943}" type="datetimeFigureOut">
              <a:rPr lang="en-US" smtClean="0"/>
              <a:pPr/>
              <a:t>4/3/2024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5310" y="7008171"/>
            <a:ext cx="1798618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3774" y="7008171"/>
            <a:ext cx="1199079" cy="402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2FA876-6B2A-5140-9236-9B125D9037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7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txStyles>
    <p:titleStyle>
      <a:lvl1pPr algn="l" defTabSz="399684" rtl="0" eaLnBrk="1" latinLnBrk="0" hangingPunct="1">
        <a:lnSpc>
          <a:spcPct val="90000"/>
        </a:lnSpc>
        <a:spcBef>
          <a:spcPct val="0"/>
        </a:spcBef>
        <a:buNone/>
        <a:defRPr sz="19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9921" indent="-99921" algn="l" defTabSz="399684" rtl="0" eaLnBrk="1" latinLnBrk="0" hangingPunct="1">
        <a:lnSpc>
          <a:spcPct val="90000"/>
        </a:lnSpc>
        <a:spcBef>
          <a:spcPts val="437"/>
        </a:spcBef>
        <a:buFont typeface="Arial" panose="020B0604020202020204" pitchFamily="34" charset="0"/>
        <a:buChar char="•"/>
        <a:defRPr sz="1224" kern="1200">
          <a:solidFill>
            <a:schemeClr val="tx1"/>
          </a:solidFill>
          <a:latin typeface="+mn-lt"/>
          <a:ea typeface="+mn-ea"/>
          <a:cs typeface="+mn-cs"/>
        </a:defRPr>
      </a:lvl1pPr>
      <a:lvl2pPr marL="299763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499605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874" kern="1200">
          <a:solidFill>
            <a:schemeClr val="tx1"/>
          </a:solidFill>
          <a:latin typeface="+mn-lt"/>
          <a:ea typeface="+mn-ea"/>
          <a:cs typeface="+mn-cs"/>
        </a:defRPr>
      </a:lvl3pPr>
      <a:lvl4pPr marL="699447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899290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1099132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298974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498816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698658" indent="-99921" algn="l" defTabSz="399684" rtl="0" eaLnBrk="1" latinLnBrk="0" hangingPunct="1">
        <a:lnSpc>
          <a:spcPct val="90000"/>
        </a:lnSpc>
        <a:spcBef>
          <a:spcPts val="219"/>
        </a:spcBef>
        <a:buFont typeface="Arial" panose="020B0604020202020204" pitchFamily="34" charset="0"/>
        <a:buChar char="•"/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1pPr>
      <a:lvl2pPr marL="199842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2pPr>
      <a:lvl3pPr marL="399684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3pPr>
      <a:lvl4pPr marL="599526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4pPr>
      <a:lvl5pPr marL="799368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5pPr>
      <a:lvl6pPr marL="999211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6pPr>
      <a:lvl7pPr marL="1199053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7pPr>
      <a:lvl8pPr marL="1398895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8pPr>
      <a:lvl9pPr marL="1598737" algn="l" defTabSz="399684" rtl="0" eaLnBrk="1" latinLnBrk="0" hangingPunct="1">
        <a:defRPr sz="78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7" y="664962"/>
            <a:ext cx="2118832" cy="39410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2118" y="7151316"/>
            <a:ext cx="1849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" y="-8190"/>
            <a:ext cx="5328366" cy="102421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55863" y="469201"/>
            <a:ext cx="20852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PİYASA BÜLTENİ</a:t>
            </a:r>
          </a:p>
          <a:p>
            <a:r>
              <a:rPr lang="en-US" sz="12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Subat</a:t>
            </a:r>
            <a:r>
              <a:rPr lang="en-US" sz="12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2024-SAYI:4</a:t>
            </a:r>
          </a:p>
          <a:p>
            <a:endParaRPr lang="en-US" sz="1200" b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76400" y="7151316"/>
            <a:ext cx="24667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8"/>
          <p:cNvSpPr txBox="1">
            <a:spLocks/>
          </p:cNvSpPr>
          <p:nvPr/>
        </p:nvSpPr>
        <p:spPr>
          <a:xfrm>
            <a:off x="66485" y="2083931"/>
            <a:ext cx="3969184" cy="350883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/>
            <a:r>
              <a:rPr lang="en-US" sz="900" b="1" dirty="0" smtClean="0"/>
              <a:t>TCMB PPK </a:t>
            </a:r>
            <a:r>
              <a:rPr lang="en-US" sz="900" b="1" dirty="0" err="1" smtClean="0"/>
              <a:t>Faiz</a:t>
            </a:r>
            <a:r>
              <a:rPr lang="en-US" sz="900" b="1" dirty="0" smtClean="0"/>
              <a:t> </a:t>
            </a:r>
            <a:r>
              <a:rPr lang="en-US" sz="900" b="1" dirty="0" err="1" smtClean="0"/>
              <a:t>Kararı</a:t>
            </a:r>
            <a:endParaRPr lang="en-US" sz="900" b="1" dirty="0"/>
          </a:p>
        </p:txBody>
      </p:sp>
      <p:sp>
        <p:nvSpPr>
          <p:cNvPr id="4" name="Rectangle 3"/>
          <p:cNvSpPr/>
          <p:nvPr/>
        </p:nvSpPr>
        <p:spPr>
          <a:xfrm>
            <a:off x="276399" y="2286020"/>
            <a:ext cx="4760421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</a:t>
            </a:r>
            <a:r>
              <a:rPr lang="en-US" sz="900" dirty="0"/>
              <a:t>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</a:t>
            </a:r>
            <a:r>
              <a:rPr lang="en-US" sz="900" dirty="0"/>
              <a:t> </a:t>
            </a:r>
            <a:r>
              <a:rPr lang="en-US" sz="900" dirty="0" err="1"/>
              <a:t>yüzde</a:t>
            </a:r>
            <a:r>
              <a:rPr lang="en-US" sz="900" dirty="0"/>
              <a:t> 45 </a:t>
            </a:r>
            <a:r>
              <a:rPr lang="en-US" sz="900" dirty="0" err="1"/>
              <a:t>seviyesinde</a:t>
            </a:r>
            <a:r>
              <a:rPr lang="en-US" sz="900" dirty="0"/>
              <a:t> </a:t>
            </a:r>
            <a:r>
              <a:rPr lang="en-US" sz="900" dirty="0" err="1"/>
              <a:t>tuttu</a:t>
            </a:r>
            <a:r>
              <a:rPr lang="en-US" sz="900" dirty="0" smtClean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/>
              <a:t>Bloomberg HT </a:t>
            </a:r>
            <a:r>
              <a:rPr lang="en-US" sz="900" dirty="0" err="1"/>
              <a:t>anketine</a:t>
            </a:r>
            <a:r>
              <a:rPr lang="en-US" sz="900" dirty="0"/>
              <a:t> </a:t>
            </a:r>
            <a:r>
              <a:rPr lang="en-US" sz="900" dirty="0" err="1"/>
              <a:t>katılan</a:t>
            </a:r>
            <a:r>
              <a:rPr lang="en-US" sz="900" dirty="0"/>
              <a:t> </a:t>
            </a:r>
            <a:r>
              <a:rPr lang="en-US" sz="900" dirty="0" err="1"/>
              <a:t>katılımcıların</a:t>
            </a:r>
            <a:r>
              <a:rPr lang="en-US" sz="900" dirty="0"/>
              <a:t> </a:t>
            </a:r>
            <a:r>
              <a:rPr lang="en-US" sz="900" dirty="0" err="1"/>
              <a:t>beklentisi</a:t>
            </a:r>
            <a:r>
              <a:rPr lang="en-US" sz="900" dirty="0"/>
              <a:t> de </a:t>
            </a:r>
            <a:r>
              <a:rPr lang="en-US" sz="900" dirty="0" err="1"/>
              <a:t>faizin</a:t>
            </a:r>
            <a:r>
              <a:rPr lang="en-US" sz="900" dirty="0"/>
              <a:t> </a:t>
            </a:r>
            <a:r>
              <a:rPr lang="en-US" sz="900" dirty="0" err="1"/>
              <a:t>bu</a:t>
            </a:r>
            <a:r>
              <a:rPr lang="en-US" sz="900" dirty="0"/>
              <a:t> </a:t>
            </a:r>
            <a:r>
              <a:rPr lang="en-US" sz="900" dirty="0" err="1"/>
              <a:t>seviyede</a:t>
            </a:r>
            <a:r>
              <a:rPr lang="en-US" sz="900" dirty="0"/>
              <a:t> </a:t>
            </a:r>
            <a:r>
              <a:rPr lang="en-US" sz="900" dirty="0" err="1"/>
              <a:t>tutulması</a:t>
            </a:r>
            <a:r>
              <a:rPr lang="en-US" sz="900" dirty="0"/>
              <a:t> </a:t>
            </a:r>
            <a:r>
              <a:rPr lang="en-US" sz="900" dirty="0" err="1"/>
              <a:t>yönündeydi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 smtClean="0"/>
              <a:t>Karar</a:t>
            </a:r>
            <a:r>
              <a:rPr lang="en-US" sz="900" dirty="0" smtClean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birlikte</a:t>
            </a:r>
            <a:r>
              <a:rPr lang="en-US" sz="900" dirty="0"/>
              <a:t> </a:t>
            </a:r>
            <a:r>
              <a:rPr lang="en-US" sz="900" dirty="0" err="1"/>
              <a:t>yayımlanan</a:t>
            </a:r>
            <a:r>
              <a:rPr lang="en-US" sz="900" dirty="0"/>
              <a:t> </a:t>
            </a:r>
            <a:r>
              <a:rPr lang="en-US" sz="900" dirty="0" err="1"/>
              <a:t>açıklamada</a:t>
            </a:r>
            <a:r>
              <a:rPr lang="en-US" sz="900" dirty="0"/>
              <a:t> “</a:t>
            </a:r>
            <a:r>
              <a:rPr lang="en-US" sz="900" dirty="0" err="1"/>
              <a:t>Kurul</a:t>
            </a:r>
            <a:r>
              <a:rPr lang="en-US" sz="900" dirty="0"/>
              <a:t>, </a:t>
            </a:r>
            <a:r>
              <a:rPr lang="en-US" sz="900" dirty="0" err="1"/>
              <a:t>politika</a:t>
            </a:r>
            <a:r>
              <a:rPr lang="en-US" sz="900" dirty="0"/>
              <a:t> </a:t>
            </a:r>
            <a:r>
              <a:rPr lang="en-US" sz="900" dirty="0" err="1"/>
              <a:t>faizinin</a:t>
            </a:r>
            <a:r>
              <a:rPr lang="en-US" sz="900" dirty="0"/>
              <a:t> </a:t>
            </a:r>
            <a:r>
              <a:rPr lang="en-US" sz="900" dirty="0" err="1"/>
              <a:t>mevcut</a:t>
            </a:r>
            <a:r>
              <a:rPr lang="en-US" sz="900" dirty="0"/>
              <a:t> </a:t>
            </a:r>
            <a:r>
              <a:rPr lang="en-US" sz="900" dirty="0" err="1"/>
              <a:t>seviyesinin</a:t>
            </a:r>
            <a:r>
              <a:rPr lang="en-US" sz="900" dirty="0"/>
              <a:t> </a:t>
            </a:r>
            <a:r>
              <a:rPr lang="en-US" sz="900" dirty="0" err="1"/>
              <a:t>aylık</a:t>
            </a:r>
            <a:r>
              <a:rPr lang="en-US" sz="900" dirty="0"/>
              <a:t> </a:t>
            </a:r>
            <a:r>
              <a:rPr lang="en-US" sz="900" dirty="0" err="1"/>
              <a:t>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eğiliminde</a:t>
            </a:r>
            <a:r>
              <a:rPr lang="en-US" sz="900" dirty="0"/>
              <a:t> </a:t>
            </a:r>
            <a:r>
              <a:rPr lang="en-US" sz="900" dirty="0" err="1"/>
              <a:t>belirgin</a:t>
            </a:r>
            <a:r>
              <a:rPr lang="en-US" sz="900" dirty="0"/>
              <a:t> ve </a:t>
            </a:r>
            <a:r>
              <a:rPr lang="en-US" sz="900" dirty="0" err="1"/>
              <a:t>kalıcı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düşüş</a:t>
            </a:r>
            <a:r>
              <a:rPr lang="en-US" sz="900" dirty="0"/>
              <a:t> </a:t>
            </a:r>
            <a:r>
              <a:rPr lang="en-US" sz="900" dirty="0" err="1"/>
              <a:t>sağlanana</a:t>
            </a:r>
            <a:r>
              <a:rPr lang="en-US" sz="900" dirty="0"/>
              <a:t> ve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</a:t>
            </a:r>
            <a:r>
              <a:rPr lang="en-US" sz="900" dirty="0" err="1"/>
              <a:t>öngörülen</a:t>
            </a:r>
            <a:r>
              <a:rPr lang="en-US" sz="900" dirty="0"/>
              <a:t> </a:t>
            </a:r>
            <a:r>
              <a:rPr lang="en-US" sz="900" dirty="0" err="1"/>
              <a:t>tahmin</a:t>
            </a:r>
            <a:r>
              <a:rPr lang="en-US" sz="900" dirty="0"/>
              <a:t> </a:t>
            </a:r>
            <a:r>
              <a:rPr lang="en-US" sz="900" dirty="0" err="1"/>
              <a:t>aralığına</a:t>
            </a:r>
            <a:r>
              <a:rPr lang="en-US" sz="900" dirty="0"/>
              <a:t> </a:t>
            </a:r>
            <a:r>
              <a:rPr lang="en-US" sz="900" dirty="0" err="1"/>
              <a:t>yakınsayana</a:t>
            </a:r>
            <a:r>
              <a:rPr lang="en-US" sz="900" dirty="0"/>
              <a:t> </a:t>
            </a:r>
            <a:r>
              <a:rPr lang="en-US" sz="900" dirty="0" err="1"/>
              <a:t>kadar</a:t>
            </a:r>
            <a:r>
              <a:rPr lang="en-US" sz="900" dirty="0"/>
              <a:t> </a:t>
            </a:r>
            <a:r>
              <a:rPr lang="en-US" sz="900" dirty="0" err="1"/>
              <a:t>sürdürüleceğini</a:t>
            </a:r>
            <a:r>
              <a:rPr lang="en-US" sz="900" dirty="0"/>
              <a:t> </a:t>
            </a:r>
            <a:r>
              <a:rPr lang="en-US" sz="900" dirty="0" err="1"/>
              <a:t>değerlendirmiştir</a:t>
            </a:r>
            <a:r>
              <a:rPr lang="en-US" sz="900" dirty="0"/>
              <a:t>” </a:t>
            </a:r>
            <a:r>
              <a:rPr lang="en-US" sz="900" dirty="0" err="1"/>
              <a:t>denildi</a:t>
            </a:r>
            <a:r>
              <a:rPr lang="en-US" sz="900" dirty="0"/>
              <a:t>.</a:t>
            </a:r>
          </a:p>
          <a:p>
            <a:pPr algn="just" fontAlgn="base"/>
            <a:endParaRPr lang="en-US" sz="900" dirty="0"/>
          </a:p>
          <a:p>
            <a:pPr algn="just" fontAlgn="base"/>
            <a:r>
              <a:rPr lang="en-US" sz="900" dirty="0" err="1"/>
              <a:t>Açıklamada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görünümüne</a:t>
            </a:r>
            <a:r>
              <a:rPr lang="en-US" sz="900" dirty="0"/>
              <a:t> </a:t>
            </a:r>
            <a:r>
              <a:rPr lang="en-US" sz="900" dirty="0" err="1"/>
              <a:t>ilişkin</a:t>
            </a:r>
            <a:r>
              <a:rPr lang="en-US" sz="900" dirty="0"/>
              <a:t> “</a:t>
            </a:r>
            <a:r>
              <a:rPr lang="en-US" sz="900" dirty="0" err="1"/>
              <a:t>Kurul</a:t>
            </a:r>
            <a:r>
              <a:rPr lang="en-US" sz="900" dirty="0"/>
              <a:t>,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beklentileri</a:t>
            </a:r>
            <a:r>
              <a:rPr lang="en-US" sz="900" dirty="0"/>
              <a:t> ve fiyatlama </a:t>
            </a:r>
            <a:r>
              <a:rPr lang="en-US" sz="900" dirty="0" err="1"/>
              <a:t>davranışlarının</a:t>
            </a:r>
            <a:r>
              <a:rPr lang="en-US" sz="900" dirty="0"/>
              <a:t> </a:t>
            </a:r>
            <a:r>
              <a:rPr lang="en-US" sz="900" dirty="0" err="1"/>
              <a:t>öngörüler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uyumunu</a:t>
            </a:r>
            <a:r>
              <a:rPr lang="en-US" sz="900" dirty="0"/>
              <a:t> ve </a:t>
            </a:r>
            <a:r>
              <a:rPr lang="en-US" sz="900" dirty="0" err="1"/>
              <a:t>ücret</a:t>
            </a:r>
            <a:r>
              <a:rPr lang="en-US" sz="900" dirty="0"/>
              <a:t> </a:t>
            </a:r>
            <a:r>
              <a:rPr lang="en-US" sz="900" dirty="0" err="1"/>
              <a:t>artışlarının</a:t>
            </a:r>
            <a:r>
              <a:rPr lang="en-US" sz="900" dirty="0"/>
              <a:t> </a:t>
            </a:r>
            <a:r>
              <a:rPr lang="en-US" sz="900" dirty="0" err="1"/>
              <a:t>enflasyon</a:t>
            </a:r>
            <a:r>
              <a:rPr lang="en-US" sz="900" dirty="0"/>
              <a:t> </a:t>
            </a:r>
            <a:r>
              <a:rPr lang="en-US" sz="900" dirty="0" err="1"/>
              <a:t>üzerindeki</a:t>
            </a:r>
            <a:r>
              <a:rPr lang="en-US" sz="900" dirty="0"/>
              <a:t> </a:t>
            </a:r>
            <a:r>
              <a:rPr lang="en-US" sz="900" dirty="0" err="1"/>
              <a:t>etkilerini</a:t>
            </a:r>
            <a:r>
              <a:rPr lang="en-US" sz="900" dirty="0"/>
              <a:t> </a:t>
            </a:r>
            <a:r>
              <a:rPr lang="en-US" sz="900" dirty="0" err="1"/>
              <a:t>yakından</a:t>
            </a:r>
            <a:r>
              <a:rPr lang="en-US" sz="900" dirty="0"/>
              <a:t> </a:t>
            </a:r>
            <a:r>
              <a:rPr lang="en-US" sz="900" dirty="0" err="1"/>
              <a:t>takip</a:t>
            </a:r>
            <a:r>
              <a:rPr lang="en-US" sz="900" dirty="0"/>
              <a:t> </a:t>
            </a:r>
            <a:r>
              <a:rPr lang="en-US" sz="900" dirty="0" err="1"/>
              <a:t>edecektir</a:t>
            </a:r>
            <a:r>
              <a:rPr lang="en-US" sz="900" dirty="0"/>
              <a:t>” </a:t>
            </a:r>
            <a:r>
              <a:rPr lang="en-US" sz="900" dirty="0" err="1"/>
              <a:t>ifadeleri</a:t>
            </a:r>
            <a:r>
              <a:rPr lang="en-US" sz="900" dirty="0"/>
              <a:t> </a:t>
            </a:r>
            <a:r>
              <a:rPr lang="en-US" sz="900" dirty="0" err="1"/>
              <a:t>kullanılırken</a:t>
            </a:r>
            <a:r>
              <a:rPr lang="en-US" sz="900" dirty="0"/>
              <a:t> “Para </a:t>
            </a:r>
            <a:r>
              <a:rPr lang="en-US" sz="900" dirty="0" err="1"/>
              <a:t>politikasındaki</a:t>
            </a:r>
            <a:r>
              <a:rPr lang="en-US" sz="900" dirty="0"/>
              <a:t> </a:t>
            </a:r>
            <a:r>
              <a:rPr lang="en-US" sz="900" dirty="0" err="1"/>
              <a:t>kararlı</a:t>
            </a:r>
            <a:r>
              <a:rPr lang="en-US" sz="900" dirty="0"/>
              <a:t> </a:t>
            </a:r>
            <a:r>
              <a:rPr lang="en-US" sz="900" dirty="0" err="1"/>
              <a:t>duruş</a:t>
            </a:r>
            <a:r>
              <a:rPr lang="en-US" sz="900" dirty="0"/>
              <a:t>, </a:t>
            </a:r>
            <a:r>
              <a:rPr lang="en-US" sz="900" dirty="0" err="1"/>
              <a:t>dezenflasyonun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unsurlarından</a:t>
            </a:r>
            <a:r>
              <a:rPr lang="en-US" sz="900" dirty="0"/>
              <a:t> </a:t>
            </a:r>
            <a:r>
              <a:rPr lang="en-US" sz="900" dirty="0" err="1"/>
              <a:t>olan</a:t>
            </a:r>
            <a:r>
              <a:rPr lang="en-US" sz="900" dirty="0"/>
              <a:t> </a:t>
            </a:r>
            <a:r>
              <a:rPr lang="en-US" sz="900" dirty="0" err="1"/>
              <a:t>Türk</a:t>
            </a:r>
            <a:r>
              <a:rPr lang="en-US" sz="900" dirty="0"/>
              <a:t> </a:t>
            </a:r>
            <a:r>
              <a:rPr lang="en-US" sz="900" dirty="0" err="1"/>
              <a:t>lirası</a:t>
            </a:r>
            <a:r>
              <a:rPr lang="en-US" sz="900" dirty="0"/>
              <a:t> reel </a:t>
            </a:r>
            <a:r>
              <a:rPr lang="en-US" sz="900" dirty="0" err="1"/>
              <a:t>değerlenme</a:t>
            </a:r>
            <a:r>
              <a:rPr lang="en-US" sz="900" dirty="0"/>
              <a:t> </a:t>
            </a:r>
            <a:r>
              <a:rPr lang="en-US" sz="900" dirty="0" err="1"/>
              <a:t>sürecine</a:t>
            </a:r>
            <a:r>
              <a:rPr lang="en-US" sz="900" dirty="0"/>
              <a:t> </a:t>
            </a:r>
            <a:r>
              <a:rPr lang="en-US" sz="900" dirty="0" err="1"/>
              <a:t>katkı</a:t>
            </a:r>
            <a:r>
              <a:rPr lang="en-US" sz="900" dirty="0"/>
              <a:t> </a:t>
            </a:r>
            <a:r>
              <a:rPr lang="en-US" sz="900" dirty="0" err="1"/>
              <a:t>vermeyi</a:t>
            </a:r>
            <a:r>
              <a:rPr lang="en-US" sz="900" dirty="0"/>
              <a:t> </a:t>
            </a:r>
            <a:r>
              <a:rPr lang="en-US" sz="900" dirty="0" err="1"/>
              <a:t>sürdürecektir</a:t>
            </a:r>
            <a:r>
              <a:rPr lang="en-US" sz="900" dirty="0"/>
              <a:t>” </a:t>
            </a:r>
            <a:r>
              <a:rPr lang="en-US" sz="900" dirty="0" err="1"/>
              <a:t>cümlesi</a:t>
            </a:r>
            <a:r>
              <a:rPr lang="en-US" sz="900" dirty="0"/>
              <a:t> de </a:t>
            </a:r>
            <a:r>
              <a:rPr lang="en-US" sz="900" dirty="0" err="1"/>
              <a:t>yer</a:t>
            </a:r>
            <a:r>
              <a:rPr lang="en-US" sz="900" dirty="0"/>
              <a:t> </a:t>
            </a:r>
            <a:r>
              <a:rPr lang="en-US" sz="900" dirty="0" err="1"/>
              <a:t>aldı</a:t>
            </a:r>
            <a:r>
              <a:rPr lang="en-US" sz="900" dirty="0"/>
              <a:t>.</a:t>
            </a:r>
          </a:p>
          <a:p>
            <a:pPr fontAlgn="base"/>
            <a:endParaRPr lang="en-US" sz="1100" dirty="0"/>
          </a:p>
          <a:p>
            <a:pPr algn="just"/>
            <a:endParaRPr lang="en-US" sz="9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" y="6623699"/>
            <a:ext cx="5328366" cy="957155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48198"/>
              </p:ext>
            </p:extLst>
          </p:nvPr>
        </p:nvGraphicFramePr>
        <p:xfrm>
          <a:off x="155863" y="1059073"/>
          <a:ext cx="5015128" cy="981817"/>
        </p:xfrm>
        <a:graphic>
          <a:graphicData uri="http://schemas.openxmlformats.org/drawingml/2006/table">
            <a:tbl>
              <a:tblPr/>
              <a:tblGrid>
                <a:gridCol w="1068930">
                  <a:extLst>
                    <a:ext uri="{9D8B030D-6E8A-4147-A177-3AD203B41FA5}">
                      <a16:colId xmlns:a16="http://schemas.microsoft.com/office/drawing/2014/main" val="1906362234"/>
                    </a:ext>
                  </a:extLst>
                </a:gridCol>
                <a:gridCol w="385779">
                  <a:extLst>
                    <a:ext uri="{9D8B030D-6E8A-4147-A177-3AD203B41FA5}">
                      <a16:colId xmlns:a16="http://schemas.microsoft.com/office/drawing/2014/main" val="2479089580"/>
                    </a:ext>
                  </a:extLst>
                </a:gridCol>
                <a:gridCol w="506335">
                  <a:extLst>
                    <a:ext uri="{9D8B030D-6E8A-4147-A177-3AD203B41FA5}">
                      <a16:colId xmlns:a16="http://schemas.microsoft.com/office/drawing/2014/main" val="2751295528"/>
                    </a:ext>
                  </a:extLst>
                </a:gridCol>
                <a:gridCol w="385779">
                  <a:extLst>
                    <a:ext uri="{9D8B030D-6E8A-4147-A177-3AD203B41FA5}">
                      <a16:colId xmlns:a16="http://schemas.microsoft.com/office/drawing/2014/main" val="1216615350"/>
                    </a:ext>
                  </a:extLst>
                </a:gridCol>
                <a:gridCol w="1462746">
                  <a:extLst>
                    <a:ext uri="{9D8B030D-6E8A-4147-A177-3AD203B41FA5}">
                      <a16:colId xmlns:a16="http://schemas.microsoft.com/office/drawing/2014/main" val="4113567505"/>
                    </a:ext>
                  </a:extLst>
                </a:gridCol>
                <a:gridCol w="385779">
                  <a:extLst>
                    <a:ext uri="{9D8B030D-6E8A-4147-A177-3AD203B41FA5}">
                      <a16:colId xmlns:a16="http://schemas.microsoft.com/office/drawing/2014/main" val="1815933596"/>
                    </a:ext>
                  </a:extLst>
                </a:gridCol>
                <a:gridCol w="385779">
                  <a:extLst>
                    <a:ext uri="{9D8B030D-6E8A-4147-A177-3AD203B41FA5}">
                      <a16:colId xmlns:a16="http://schemas.microsoft.com/office/drawing/2014/main" val="3975980630"/>
                    </a:ext>
                  </a:extLst>
                </a:gridCol>
                <a:gridCol w="434001">
                  <a:extLst>
                    <a:ext uri="{9D8B030D-6E8A-4147-A177-3AD203B41FA5}">
                      <a16:colId xmlns:a16="http://schemas.microsoft.com/office/drawing/2014/main" val="2649747372"/>
                    </a:ext>
                  </a:extLst>
                </a:gridCol>
              </a:tblGrid>
              <a:tr h="1392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15.Şub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29.Şub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Değişim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430691"/>
                  </a:ext>
                </a:extLst>
              </a:tr>
              <a:tr h="13926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USD/TL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30,8100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31,2950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1,55%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 Yıllık Gösterge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39,06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40,87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4,43%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9166050"/>
                  </a:ext>
                </a:extLst>
              </a:tr>
              <a:tr h="1462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32,9840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33,6927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2,10%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Türkiye 5 yıllık CDS Primi (baz puan)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295,66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288,00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8227587"/>
                  </a:ext>
                </a:extLst>
              </a:tr>
              <a:tr h="1462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GBP/TL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38,6855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39,3690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1,74%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BIST 100 Endeksi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9242,15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9193,69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2813626"/>
                  </a:ext>
                </a:extLst>
              </a:tr>
              <a:tr h="14622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1,0727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1,0803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0,70%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ABD 10 Yıllık Tahvil Faizi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4,254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0,47%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547891"/>
                  </a:ext>
                </a:extLst>
              </a:tr>
              <a:tr h="12533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GBP/USD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1,2600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1,2623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0,18%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Altın 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(USD/Ons)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2004,09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2043,24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1,92%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991809"/>
                  </a:ext>
                </a:extLst>
              </a:tr>
              <a:tr h="13926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EUR/GBP</a:t>
                      </a: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0,8548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0,8555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0,08%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1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Petrol</a:t>
                      </a:r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 (USD/Varil)</a:t>
                      </a:r>
                      <a:endParaRPr lang="en-US" sz="600" b="1" i="0" u="none" strike="noStrike">
                        <a:solidFill>
                          <a:srgbClr val="16365C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524" marR="5524" marT="552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76,6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16365C"/>
                          </a:solidFill>
                          <a:effectLst/>
                          <a:latin typeface="Arial" panose="020B0604020202020204" pitchFamily="34" charset="0"/>
                        </a:rPr>
                        <a:t>78,2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1" i="0" u="none" strike="noStrike" dirty="0">
                          <a:solidFill>
                            <a:srgbClr val="00B050"/>
                          </a:solidFill>
                          <a:effectLst/>
                          <a:latin typeface="Arial" panose="020B0604020202020204" pitchFamily="34" charset="0"/>
                        </a:rPr>
                        <a:t>2,05%</a:t>
                      </a:r>
                    </a:p>
                  </a:txBody>
                  <a:tcPr marL="5524" marR="5524" marT="552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9494771"/>
                  </a:ext>
                </a:extLst>
              </a:tr>
            </a:tbl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118" y="4559228"/>
            <a:ext cx="4714702" cy="216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2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406" y="644236"/>
            <a:ext cx="2118832" cy="4052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28600" y="7110701"/>
            <a:ext cx="24210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www.neareastbank.com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" y="0"/>
            <a:ext cx="5328366" cy="102421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619" y="1024217"/>
            <a:ext cx="27414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228600" y="1109680"/>
            <a:ext cx="483225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b="1" dirty="0" err="1"/>
              <a:t>Tüketici</a:t>
            </a:r>
            <a:r>
              <a:rPr lang="en-US" sz="900" b="1" dirty="0"/>
              <a:t> </a:t>
            </a:r>
            <a:r>
              <a:rPr lang="en-US" sz="900" b="1" dirty="0" err="1"/>
              <a:t>Güven</a:t>
            </a:r>
            <a:r>
              <a:rPr lang="en-US" sz="900" b="1" dirty="0"/>
              <a:t> </a:t>
            </a:r>
            <a:r>
              <a:rPr lang="en-US" sz="900" b="1" dirty="0" err="1"/>
              <a:t>Endeksi</a:t>
            </a:r>
            <a:r>
              <a:rPr lang="en-US" sz="900" b="1" dirty="0"/>
              <a:t>, </a:t>
            </a:r>
            <a:r>
              <a:rPr lang="en-US" sz="900" b="1" dirty="0" err="1"/>
              <a:t>Şubat</a:t>
            </a:r>
            <a:r>
              <a:rPr lang="en-US" sz="900" b="1" dirty="0"/>
              <a:t> 2024</a:t>
            </a: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/>
              <a:t/>
            </a:r>
            <a:br>
              <a:rPr lang="en-US" sz="900" dirty="0"/>
            </a:br>
            <a:r>
              <a:rPr lang="en-US" sz="900" dirty="0" err="1" smtClean="0"/>
              <a:t>Türkiye</a:t>
            </a:r>
            <a:r>
              <a:rPr lang="en-US" sz="900" dirty="0" smtClean="0"/>
              <a:t> </a:t>
            </a:r>
            <a:r>
              <a:rPr lang="en-US" sz="900" dirty="0" err="1"/>
              <a:t>İstatistik</a:t>
            </a:r>
            <a:r>
              <a:rPr lang="en-US" sz="900" dirty="0"/>
              <a:t> </a:t>
            </a:r>
            <a:r>
              <a:rPr lang="en-US" sz="900" dirty="0" err="1"/>
              <a:t>Kurumu</a:t>
            </a:r>
            <a:r>
              <a:rPr lang="en-US" sz="900" dirty="0"/>
              <a:t> ve </a:t>
            </a:r>
            <a:r>
              <a:rPr lang="en-US" sz="900" dirty="0" err="1"/>
              <a:t>Türkiye</a:t>
            </a:r>
            <a:r>
              <a:rPr lang="en-US" sz="900" dirty="0"/>
              <a:t> </a:t>
            </a:r>
            <a:r>
              <a:rPr lang="en-US" sz="900" dirty="0" err="1"/>
              <a:t>Cumhuriyet</a:t>
            </a:r>
            <a:r>
              <a:rPr lang="en-US" sz="900" dirty="0"/>
              <a:t> Merkez </a:t>
            </a:r>
            <a:r>
              <a:rPr lang="en-US" sz="900" dirty="0" err="1"/>
              <a:t>Bankası</a:t>
            </a:r>
            <a:r>
              <a:rPr lang="en-US" sz="900" dirty="0"/>
              <a:t> </a:t>
            </a:r>
            <a:r>
              <a:rPr lang="en-US" sz="900" dirty="0" err="1"/>
              <a:t>işbirliği</a:t>
            </a:r>
            <a:r>
              <a:rPr lang="en-US" sz="900" dirty="0"/>
              <a:t>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yürütülen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eğilim</a:t>
            </a:r>
            <a:r>
              <a:rPr lang="en-US" sz="900" dirty="0"/>
              <a:t> </a:t>
            </a:r>
            <a:r>
              <a:rPr lang="en-US" sz="900" dirty="0" err="1"/>
              <a:t>anketi</a:t>
            </a:r>
            <a:r>
              <a:rPr lang="en-US" sz="900" dirty="0"/>
              <a:t> </a:t>
            </a:r>
            <a:r>
              <a:rPr lang="en-US" sz="900" dirty="0" err="1"/>
              <a:t>sonuçlarından</a:t>
            </a:r>
            <a:r>
              <a:rPr lang="en-US" sz="900" dirty="0"/>
              <a:t> </a:t>
            </a:r>
            <a:r>
              <a:rPr lang="en-US" sz="900" dirty="0" err="1"/>
              <a:t>hesaplanan</a:t>
            </a:r>
            <a:r>
              <a:rPr lang="en-US" sz="900" dirty="0"/>
              <a:t> </a:t>
            </a:r>
            <a:r>
              <a:rPr lang="en-US" sz="900" dirty="0" err="1"/>
              <a:t>tüketici</a:t>
            </a:r>
            <a:r>
              <a:rPr lang="en-US" sz="900" dirty="0"/>
              <a:t> </a:t>
            </a:r>
            <a:r>
              <a:rPr lang="en-US" sz="900" dirty="0" err="1"/>
              <a:t>güven</a:t>
            </a:r>
            <a:r>
              <a:rPr lang="en-US" sz="900" dirty="0"/>
              <a:t> </a:t>
            </a:r>
            <a:r>
              <a:rPr lang="en-US" sz="900" dirty="0" err="1"/>
              <a:t>endeksi</a:t>
            </a:r>
            <a:r>
              <a:rPr lang="en-US" sz="900" dirty="0"/>
              <a:t>, </a:t>
            </a:r>
            <a:r>
              <a:rPr lang="en-US" sz="900" dirty="0" err="1"/>
              <a:t>Ocak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80,4 </a:t>
            </a:r>
            <a:r>
              <a:rPr lang="en-US" sz="900" dirty="0" err="1"/>
              <a:t>iken</a:t>
            </a:r>
            <a:r>
              <a:rPr lang="en-US" sz="900" dirty="0"/>
              <a:t> </a:t>
            </a:r>
            <a:r>
              <a:rPr lang="en-US" sz="900" dirty="0" err="1"/>
              <a:t>Şubat</a:t>
            </a:r>
            <a:r>
              <a:rPr lang="en-US" sz="900" dirty="0"/>
              <a:t> </a:t>
            </a:r>
            <a:r>
              <a:rPr lang="en-US" sz="900" dirty="0" err="1"/>
              <a:t>ayında</a:t>
            </a:r>
            <a:r>
              <a:rPr lang="en-US" sz="900" dirty="0"/>
              <a:t> %1,3 </a:t>
            </a:r>
            <a:r>
              <a:rPr lang="en-US" sz="900" dirty="0" err="1"/>
              <a:t>oranında</a:t>
            </a:r>
            <a:r>
              <a:rPr lang="en-US" sz="900" dirty="0"/>
              <a:t> </a:t>
            </a:r>
            <a:r>
              <a:rPr lang="en-US" sz="900" dirty="0" err="1"/>
              <a:t>azalarak</a:t>
            </a:r>
            <a:r>
              <a:rPr lang="en-US" sz="900" dirty="0"/>
              <a:t> 79,3 oldu.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900" dirty="0" smtClean="0"/>
          </a:p>
          <a:p>
            <a:pPr algn="just" fontAlgn="base"/>
            <a:endParaRPr lang="en-US" sz="900" dirty="0"/>
          </a:p>
          <a:p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41" y="3939908"/>
            <a:ext cx="4538313" cy="26642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00" y="1925101"/>
            <a:ext cx="4711634" cy="18135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" y="6604108"/>
            <a:ext cx="5328366" cy="9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798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ap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80" y="679320"/>
            <a:ext cx="2118832" cy="40524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26" y="6665073"/>
            <a:ext cx="3118854" cy="28653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1253" y="5712123"/>
            <a:ext cx="51516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800" b="1" i="1" dirty="0" smtClean="0">
                <a:solidFill>
                  <a:prstClr val="black"/>
                </a:solidFill>
              </a:rPr>
              <a:t>YASAL UYARI: </a:t>
            </a:r>
            <a:r>
              <a:rPr lang="tr-TR" sz="800" i="1" dirty="0" smtClean="0">
                <a:solidFill>
                  <a:prstClr val="black"/>
                </a:solidFill>
              </a:rPr>
              <a:t>Burada </a:t>
            </a:r>
            <a:r>
              <a:rPr lang="tr-TR" sz="800" i="1" dirty="0">
                <a:solidFill>
                  <a:prstClr val="black"/>
                </a:solidFill>
              </a:rPr>
              <a:t>yer alan </a:t>
            </a:r>
            <a:r>
              <a:rPr lang="tr-TR" sz="800" i="1" dirty="0" smtClean="0">
                <a:solidFill>
                  <a:prstClr val="black"/>
                </a:solidFill>
              </a:rPr>
              <a:t>bilgiler</a:t>
            </a:r>
            <a:r>
              <a:rPr lang="en-US" sz="800" i="1" dirty="0" smtClean="0">
                <a:solidFill>
                  <a:prstClr val="black"/>
                </a:solidFill>
              </a:rPr>
              <a:t>,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Bankamız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uzmanları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tarafından</a:t>
            </a:r>
            <a:r>
              <a:rPr lang="en-US" sz="800" i="1" dirty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güvenilir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olduğuna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inanılan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kamuya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açık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kaynaklar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kullanılarak</a:t>
            </a:r>
            <a:r>
              <a:rPr lang="en-US" sz="800" i="1" dirty="0" smtClean="0">
                <a:solidFill>
                  <a:prstClr val="black"/>
                </a:solidFill>
              </a:rPr>
              <a:t>, </a:t>
            </a:r>
            <a:r>
              <a:rPr lang="tr-TR" sz="800" i="1" dirty="0" smtClean="0">
                <a:solidFill>
                  <a:prstClr val="black"/>
                </a:solidFill>
              </a:rPr>
              <a:t>bilgilendirme </a:t>
            </a:r>
            <a:r>
              <a:rPr lang="tr-TR" sz="800" i="1" dirty="0">
                <a:solidFill>
                  <a:prstClr val="black"/>
                </a:solidFill>
              </a:rPr>
              <a:t>amacı ile hazırlanmıştır. </a:t>
            </a:r>
            <a:r>
              <a:rPr lang="en-US" sz="800" i="1" dirty="0" err="1" smtClean="0">
                <a:solidFill>
                  <a:prstClr val="black"/>
                </a:solidFill>
              </a:rPr>
              <a:t>Paylaşılan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veri</a:t>
            </a:r>
            <a:r>
              <a:rPr lang="en-US" sz="800" i="1" dirty="0" smtClean="0">
                <a:solidFill>
                  <a:prstClr val="black"/>
                </a:solidFill>
              </a:rPr>
              <a:t>, </a:t>
            </a:r>
            <a:r>
              <a:rPr lang="en-US" sz="800" i="1" dirty="0" err="1" smtClean="0">
                <a:solidFill>
                  <a:prstClr val="black"/>
                </a:solidFill>
              </a:rPr>
              <a:t>finansal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>
                <a:solidFill>
                  <a:prstClr val="black"/>
                </a:solidFill>
              </a:rPr>
              <a:t>bilgi, </a:t>
            </a:r>
            <a:r>
              <a:rPr lang="en-US" sz="800" i="1" dirty="0" err="1" smtClean="0">
                <a:solidFill>
                  <a:prstClr val="black"/>
                </a:solidFill>
              </a:rPr>
              <a:t>görüş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>
                <a:solidFill>
                  <a:prstClr val="black"/>
                </a:solidFill>
              </a:rPr>
              <a:t>ve </a:t>
            </a:r>
            <a:r>
              <a:rPr lang="tr-TR" sz="800" i="1" dirty="0" smtClean="0">
                <a:solidFill>
                  <a:prstClr val="black"/>
                </a:solidFill>
              </a:rPr>
              <a:t>tavsiyeler </a:t>
            </a:r>
            <a:r>
              <a:rPr lang="tr-TR" sz="800" i="1" dirty="0">
                <a:solidFill>
                  <a:prstClr val="black"/>
                </a:solidFill>
              </a:rPr>
              <a:t>yatırım danışmanlığı kapsamında değildir. Herhangi bir yatırım aracının alım-satım önerisi ya da getiri vaadi olarak yorumlanmamalıdır. Bu görüşler mali durumunuz ile risk ve getiri tercihlerinize uygun olmayabilir. Bu nedenle</a:t>
            </a:r>
            <a:r>
              <a:rPr lang="tr-TR" sz="800" i="1" dirty="0" smtClean="0">
                <a:solidFill>
                  <a:prstClr val="black"/>
                </a:solidFill>
              </a:rPr>
              <a:t>,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 smtClean="0">
                <a:solidFill>
                  <a:prstClr val="black"/>
                </a:solidFill>
              </a:rPr>
              <a:t>sadece </a:t>
            </a:r>
            <a:r>
              <a:rPr lang="tr-TR" sz="800" i="1" dirty="0">
                <a:solidFill>
                  <a:prstClr val="black"/>
                </a:solidFill>
              </a:rPr>
              <a:t>burada yer alan bilgilere dayanarak yatırım kararı verilmesi beklentilerinize uygun sonuçlar doğurmayabilir</a:t>
            </a:r>
            <a:r>
              <a:rPr lang="tr-TR" sz="800" i="1" dirty="0" smtClean="0">
                <a:solidFill>
                  <a:prstClr val="black"/>
                </a:solidFill>
              </a:rPr>
              <a:t>.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 smtClean="0">
                <a:solidFill>
                  <a:prstClr val="black"/>
                </a:solidFill>
              </a:rPr>
              <a:t>Burada </a:t>
            </a:r>
            <a:r>
              <a:rPr lang="tr-TR" sz="800" i="1" dirty="0">
                <a:solidFill>
                  <a:prstClr val="black"/>
                </a:solidFill>
              </a:rPr>
              <a:t>yer alan fiyatlar, veriler ve bilgilerin tam ve doğru olduğu garanti edilemez; içerik, haber verilmeksizin değiştirilebilir</a:t>
            </a:r>
            <a:r>
              <a:rPr lang="tr-TR" sz="800" i="1" dirty="0" smtClean="0">
                <a:solidFill>
                  <a:prstClr val="black"/>
                </a:solidFill>
              </a:rPr>
              <a:t>. Bu </a:t>
            </a:r>
            <a:r>
              <a:rPr lang="tr-TR" sz="800" i="1" dirty="0">
                <a:solidFill>
                  <a:prstClr val="black"/>
                </a:solidFill>
              </a:rPr>
              <a:t>kaynakların kullanılması nedeni ile ortaya çıkabilecek </a:t>
            </a:r>
            <a:r>
              <a:rPr lang="tr-TR" sz="800" i="1" dirty="0" smtClean="0">
                <a:solidFill>
                  <a:prstClr val="black"/>
                </a:solidFill>
              </a:rPr>
              <a:t>hatalardan</a:t>
            </a:r>
            <a:r>
              <a:rPr lang="en-US" sz="800" i="1" dirty="0" smtClean="0">
                <a:solidFill>
                  <a:prstClr val="black"/>
                </a:solidFill>
              </a:rPr>
              <a:t> </a:t>
            </a:r>
            <a:r>
              <a:rPr lang="en-US" sz="800" i="1" dirty="0" err="1" smtClean="0">
                <a:solidFill>
                  <a:prstClr val="black"/>
                </a:solidFill>
              </a:rPr>
              <a:t>ya</a:t>
            </a:r>
            <a:r>
              <a:rPr lang="en-US" sz="800" i="1" dirty="0" smtClean="0">
                <a:solidFill>
                  <a:prstClr val="black"/>
                </a:solidFill>
              </a:rPr>
              <a:t> da </a:t>
            </a:r>
            <a:r>
              <a:rPr lang="en-US" sz="800" i="1" dirty="0" err="1" smtClean="0">
                <a:solidFill>
                  <a:prstClr val="black"/>
                </a:solidFill>
              </a:rPr>
              <a:t>zararlardan</a:t>
            </a:r>
            <a:r>
              <a:rPr lang="tr-TR" sz="800" i="1" dirty="0" smtClean="0">
                <a:solidFill>
                  <a:prstClr val="black"/>
                </a:solidFill>
              </a:rPr>
              <a:t> </a:t>
            </a:r>
            <a:r>
              <a:rPr lang="tr-TR" sz="800" i="1" dirty="0">
                <a:solidFill>
                  <a:prstClr val="black"/>
                </a:solidFill>
              </a:rPr>
              <a:t>Near East Bank Ltd. sorumlu </a:t>
            </a:r>
            <a:r>
              <a:rPr lang="tr-TR" sz="800" i="1" dirty="0" smtClean="0">
                <a:solidFill>
                  <a:prstClr val="black"/>
                </a:solidFill>
              </a:rPr>
              <a:t>de</a:t>
            </a:r>
            <a:r>
              <a:rPr lang="en-US" sz="800" i="1" dirty="0" smtClean="0">
                <a:solidFill>
                  <a:prstClr val="black"/>
                </a:solidFill>
              </a:rPr>
              <a:t>ğ</a:t>
            </a:r>
            <a:r>
              <a:rPr lang="tr-TR" sz="800" i="1" dirty="0" smtClean="0">
                <a:solidFill>
                  <a:prstClr val="black"/>
                </a:solidFill>
              </a:rPr>
              <a:t>ildir</a:t>
            </a:r>
            <a:r>
              <a:rPr lang="tr-TR" sz="800" i="1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" y="0"/>
            <a:ext cx="5328366" cy="10222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9" y="6602774"/>
            <a:ext cx="5327493" cy="95848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27992" y="5561828"/>
            <a:ext cx="32049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Kaynaklar</a:t>
            </a:r>
            <a:r>
              <a:rPr lang="en-US" sz="800" dirty="0" smtClean="0"/>
              <a:t>: TÜİK, Bloomberg, TCMB, İSO, T.C. </a:t>
            </a:r>
            <a:r>
              <a:rPr lang="en-US" sz="800" dirty="0" err="1" smtClean="0"/>
              <a:t>Ticaret</a:t>
            </a:r>
            <a:r>
              <a:rPr lang="en-US" sz="800" dirty="0" smtClean="0"/>
              <a:t> </a:t>
            </a:r>
            <a:r>
              <a:rPr lang="en-US" sz="800" dirty="0" err="1" smtClean="0"/>
              <a:t>Bakanlığı</a:t>
            </a:r>
            <a:r>
              <a:rPr lang="en-US" sz="800" dirty="0" smtClean="0"/>
              <a:t>, KKTC DPÖ.</a:t>
            </a:r>
            <a:endParaRPr lang="en-US" sz="800" dirty="0"/>
          </a:p>
        </p:txBody>
      </p:sp>
      <p:sp>
        <p:nvSpPr>
          <p:cNvPr id="12" name="Text Placeholder 18"/>
          <p:cNvSpPr txBox="1">
            <a:spLocks/>
          </p:cNvSpPr>
          <p:nvPr/>
        </p:nvSpPr>
        <p:spPr>
          <a:xfrm>
            <a:off x="159396" y="1192483"/>
            <a:ext cx="2497690" cy="3763492"/>
          </a:xfrm>
          <a:prstGeom prst="rect">
            <a:avLst/>
          </a:prstGeom>
        </p:spPr>
        <p:txBody>
          <a:bodyPr>
            <a:noAutofit/>
          </a:bodyPr>
          <a:lstStyle>
            <a:lvl1pPr marL="99921" indent="-99921" algn="l" defTabSz="399684" rtl="0" eaLnBrk="1" latinLnBrk="0" hangingPunct="1">
              <a:lnSpc>
                <a:spcPct val="90000"/>
              </a:lnSpc>
              <a:spcBef>
                <a:spcPts val="437"/>
              </a:spcBef>
              <a:buFont typeface="Arial" panose="020B0604020202020204" pitchFamily="34" charset="0"/>
              <a:buChar char="•"/>
              <a:defRPr sz="122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99763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10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9605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87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99447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9290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9132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98974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98816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98658" indent="-99921" algn="l" defTabSz="399684" rtl="0" eaLnBrk="1" latinLnBrk="0" hangingPunct="1">
              <a:lnSpc>
                <a:spcPct val="90000"/>
              </a:lnSpc>
              <a:spcBef>
                <a:spcPts val="219"/>
              </a:spcBef>
              <a:buFont typeface="Arial" panose="020B0604020202020204" pitchFamily="34" charset="0"/>
              <a:buChar char="•"/>
              <a:defRPr sz="78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n-US" sz="900" dirty="0"/>
          </a:p>
        </p:txBody>
      </p:sp>
      <p:sp>
        <p:nvSpPr>
          <p:cNvPr id="7" name="Rectangle 6"/>
          <p:cNvSpPr/>
          <p:nvPr/>
        </p:nvSpPr>
        <p:spPr>
          <a:xfrm>
            <a:off x="129902" y="1166902"/>
            <a:ext cx="2367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900" dirty="0"/>
          </a:p>
          <a:p>
            <a:endParaRPr lang="en-US" sz="900" dirty="0"/>
          </a:p>
        </p:txBody>
      </p:sp>
      <p:sp>
        <p:nvSpPr>
          <p:cNvPr id="6" name="Rectangle 5"/>
          <p:cNvSpPr/>
          <p:nvPr/>
        </p:nvSpPr>
        <p:spPr>
          <a:xfrm>
            <a:off x="92426" y="1135338"/>
            <a:ext cx="24831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dirty="0"/>
          </a:p>
          <a:p>
            <a:pPr algn="just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01257" y="1399907"/>
            <a:ext cx="4916844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800" dirty="0"/>
              <a:t/>
            </a:r>
            <a:br>
              <a:rPr lang="en-US" sz="800" dirty="0"/>
            </a:br>
            <a:r>
              <a:rPr lang="en-US" sz="900" dirty="0" smtClean="0"/>
              <a:t>Ana </a:t>
            </a:r>
            <a:r>
              <a:rPr lang="en-US" sz="900" dirty="0" err="1"/>
              <a:t>harcama</a:t>
            </a:r>
            <a:r>
              <a:rPr lang="en-US" sz="900" dirty="0"/>
              <a:t> </a:t>
            </a:r>
            <a:r>
              <a:rPr lang="en-US" sz="900" dirty="0" err="1"/>
              <a:t>grupları</a:t>
            </a:r>
            <a:r>
              <a:rPr lang="en-US" sz="900" dirty="0"/>
              <a:t> </a:t>
            </a:r>
            <a:r>
              <a:rPr lang="en-US" sz="900" dirty="0" err="1"/>
              <a:t>itibariyle</a:t>
            </a:r>
            <a:r>
              <a:rPr lang="en-US" sz="900" dirty="0"/>
              <a:t> </a:t>
            </a:r>
            <a:r>
              <a:rPr lang="en-US" sz="900" dirty="0" err="1"/>
              <a:t>bir</a:t>
            </a:r>
            <a:r>
              <a:rPr lang="en-US" sz="900" dirty="0"/>
              <a:t> </a:t>
            </a:r>
            <a:r>
              <a:rPr lang="en-US" sz="900" dirty="0" err="1"/>
              <a:t>önceki</a:t>
            </a:r>
            <a:r>
              <a:rPr lang="en-US" sz="900" dirty="0"/>
              <a:t> </a:t>
            </a:r>
            <a:r>
              <a:rPr lang="en-US" sz="900" dirty="0" err="1"/>
              <a:t>aya</a:t>
            </a:r>
            <a:r>
              <a:rPr lang="en-US" sz="900" dirty="0"/>
              <a:t> göre </a:t>
            </a:r>
            <a:r>
              <a:rPr lang="en-US" sz="900" dirty="0" err="1"/>
              <a:t>en</a:t>
            </a:r>
            <a:r>
              <a:rPr lang="en-US" sz="900" dirty="0"/>
              <a:t> </a:t>
            </a:r>
            <a:r>
              <a:rPr lang="en-US" sz="900" dirty="0" err="1"/>
              <a:t>yüksek</a:t>
            </a:r>
            <a:r>
              <a:rPr lang="en-US" sz="900" dirty="0"/>
              <a:t> </a:t>
            </a:r>
            <a:r>
              <a:rPr lang="en-US" sz="900" dirty="0" err="1"/>
              <a:t>artış</a:t>
            </a:r>
            <a:r>
              <a:rPr lang="en-US" sz="900" dirty="0"/>
              <a:t> %11.42 </a:t>
            </a:r>
            <a:r>
              <a:rPr lang="en-US" sz="900" dirty="0" err="1"/>
              <a:t>ile</a:t>
            </a:r>
            <a:r>
              <a:rPr lang="en-US" sz="900" dirty="0"/>
              <a:t> </a:t>
            </a:r>
            <a:r>
              <a:rPr lang="en-US" sz="900" dirty="0" err="1"/>
              <a:t>Çeşitli</a:t>
            </a:r>
            <a:r>
              <a:rPr lang="en-US" sz="900" dirty="0"/>
              <a:t> Mal ve </a:t>
            </a:r>
            <a:r>
              <a:rPr lang="en-US" sz="900" dirty="0" err="1"/>
              <a:t>Hizmetler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  Gıda ve </a:t>
            </a:r>
            <a:r>
              <a:rPr lang="en-US" sz="900" dirty="0" err="1"/>
              <a:t>Alkolsüz</a:t>
            </a:r>
            <a:r>
              <a:rPr lang="en-US" sz="900" dirty="0"/>
              <a:t> </a:t>
            </a:r>
            <a:r>
              <a:rPr lang="en-US" sz="900" dirty="0" err="1"/>
              <a:t>İçecekler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%10.09,  </a:t>
            </a:r>
            <a:r>
              <a:rPr lang="en-US" sz="900" dirty="0" err="1"/>
              <a:t>Sağlık</a:t>
            </a:r>
            <a:r>
              <a:rPr lang="en-US" sz="900" dirty="0"/>
              <a:t>  </a:t>
            </a:r>
            <a:r>
              <a:rPr lang="en-US" sz="900" dirty="0" err="1"/>
              <a:t>ana</a:t>
            </a:r>
            <a:r>
              <a:rPr lang="en-US" sz="900" dirty="0"/>
              <a:t>  </a:t>
            </a:r>
            <a:r>
              <a:rPr lang="en-US" sz="900" dirty="0" err="1"/>
              <a:t>grubunda</a:t>
            </a:r>
            <a:r>
              <a:rPr lang="en-US" sz="900" dirty="0"/>
              <a:t>  %8.27,  </a:t>
            </a:r>
            <a:r>
              <a:rPr lang="en-US" sz="900" dirty="0" err="1"/>
              <a:t>Konut</a:t>
            </a:r>
            <a:r>
              <a:rPr lang="en-US" sz="900" dirty="0"/>
              <a:t>,  Su,  Elektrik,  </a:t>
            </a:r>
            <a:r>
              <a:rPr lang="en-US" sz="900" dirty="0" err="1"/>
              <a:t>Gaz</a:t>
            </a:r>
            <a:r>
              <a:rPr lang="en-US" sz="900" dirty="0"/>
              <a:t>  ve  </a:t>
            </a:r>
            <a:r>
              <a:rPr lang="en-US" sz="900" dirty="0" err="1"/>
              <a:t>Diğer</a:t>
            </a:r>
            <a:r>
              <a:rPr lang="en-US" sz="900" dirty="0"/>
              <a:t>  </a:t>
            </a:r>
            <a:r>
              <a:rPr lang="en-US" sz="900" dirty="0" err="1"/>
              <a:t>Yakıtlar</a:t>
            </a:r>
            <a:r>
              <a:rPr lang="en-US" sz="900" dirty="0"/>
              <a:t>  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 %5.80,  </a:t>
            </a:r>
            <a:r>
              <a:rPr lang="en-US" sz="900" dirty="0" err="1"/>
              <a:t>Mobilya</a:t>
            </a:r>
            <a:r>
              <a:rPr lang="en-US" sz="900" dirty="0"/>
              <a:t>,  </a:t>
            </a:r>
            <a:r>
              <a:rPr lang="en-US" sz="900" dirty="0" err="1"/>
              <a:t>Ev</a:t>
            </a:r>
            <a:r>
              <a:rPr lang="en-US" sz="900" dirty="0"/>
              <a:t>  </a:t>
            </a:r>
            <a:r>
              <a:rPr lang="en-US" sz="900" dirty="0" err="1"/>
              <a:t>Aletleri</a:t>
            </a:r>
            <a:r>
              <a:rPr lang="en-US" sz="900" dirty="0"/>
              <a:t>  ve  </a:t>
            </a:r>
            <a:r>
              <a:rPr lang="en-US" sz="900" dirty="0" err="1"/>
              <a:t>Ev</a:t>
            </a:r>
            <a:r>
              <a:rPr lang="en-US" sz="900" dirty="0"/>
              <a:t>  </a:t>
            </a:r>
            <a:r>
              <a:rPr lang="en-US" sz="900" dirty="0" err="1"/>
              <a:t>Bakım</a:t>
            </a:r>
            <a:r>
              <a:rPr lang="en-US" sz="900" dirty="0"/>
              <a:t>  </a:t>
            </a:r>
            <a:r>
              <a:rPr lang="en-US" sz="900" dirty="0" err="1"/>
              <a:t>Hizmetleri</a:t>
            </a:r>
            <a:r>
              <a:rPr lang="en-US" sz="900" dirty="0"/>
              <a:t>  </a:t>
            </a:r>
            <a:r>
              <a:rPr lang="en-US" sz="900" dirty="0" err="1"/>
              <a:t>ana</a:t>
            </a:r>
            <a:r>
              <a:rPr lang="en-US" sz="900" dirty="0"/>
              <a:t>  </a:t>
            </a:r>
            <a:r>
              <a:rPr lang="en-US" sz="900" dirty="0" err="1"/>
              <a:t>grubunda</a:t>
            </a:r>
            <a:r>
              <a:rPr lang="en-US" sz="900" dirty="0"/>
              <a:t>  %5.14,  </a:t>
            </a:r>
            <a:r>
              <a:rPr lang="en-US" sz="900" dirty="0" err="1"/>
              <a:t>Alkollü</a:t>
            </a:r>
            <a:r>
              <a:rPr lang="en-US" sz="900" dirty="0"/>
              <a:t> </a:t>
            </a:r>
            <a:r>
              <a:rPr lang="en-US" sz="900" dirty="0" err="1"/>
              <a:t>İçecekler</a:t>
            </a:r>
            <a:r>
              <a:rPr lang="en-US" sz="900" dirty="0"/>
              <a:t> ve </a:t>
            </a:r>
            <a:r>
              <a:rPr lang="en-US" sz="900" dirty="0" err="1"/>
              <a:t>Tütün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%3.78, </a:t>
            </a:r>
            <a:r>
              <a:rPr lang="en-US" sz="900" dirty="0" err="1"/>
              <a:t>Eğlence</a:t>
            </a:r>
            <a:r>
              <a:rPr lang="en-US" sz="900" dirty="0"/>
              <a:t> ve </a:t>
            </a:r>
            <a:r>
              <a:rPr lang="en-US" sz="900" dirty="0" err="1"/>
              <a:t>Kültür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%3.26,  </a:t>
            </a:r>
            <a:r>
              <a:rPr lang="en-US" sz="900" dirty="0" err="1"/>
              <a:t>Ulaştırma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%2.15, </a:t>
            </a:r>
            <a:r>
              <a:rPr lang="en-US" sz="900" dirty="0" err="1"/>
              <a:t>Eğitim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%1.49, </a:t>
            </a:r>
            <a:r>
              <a:rPr lang="en-US" sz="900" dirty="0" err="1"/>
              <a:t>Haberleşme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%1.47 </a:t>
            </a:r>
            <a:r>
              <a:rPr lang="en-US" sz="900" dirty="0" err="1"/>
              <a:t>artış</a:t>
            </a:r>
            <a:r>
              <a:rPr lang="en-US" sz="900" dirty="0"/>
              <a:t>, </a:t>
            </a:r>
            <a:r>
              <a:rPr lang="en-US" sz="900" dirty="0" err="1"/>
              <a:t>Lokanta</a:t>
            </a:r>
            <a:r>
              <a:rPr lang="en-US" sz="900" dirty="0"/>
              <a:t> ve </a:t>
            </a:r>
            <a:r>
              <a:rPr lang="en-US" sz="900" dirty="0" err="1"/>
              <a:t>Oteller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%8.83, </a:t>
            </a:r>
            <a:r>
              <a:rPr lang="en-US" sz="900" dirty="0" err="1"/>
              <a:t>Giyim</a:t>
            </a:r>
            <a:r>
              <a:rPr lang="en-US" sz="900" dirty="0"/>
              <a:t> ve </a:t>
            </a:r>
            <a:r>
              <a:rPr lang="en-US" sz="900" dirty="0" err="1"/>
              <a:t>Ayakkabı</a:t>
            </a:r>
            <a:r>
              <a:rPr lang="en-US" sz="900" dirty="0"/>
              <a:t> </a:t>
            </a:r>
            <a:r>
              <a:rPr lang="en-US" sz="900" dirty="0" err="1"/>
              <a:t>ana</a:t>
            </a:r>
            <a:r>
              <a:rPr lang="en-US" sz="900" dirty="0"/>
              <a:t> </a:t>
            </a:r>
            <a:r>
              <a:rPr lang="en-US" sz="900" dirty="0" err="1"/>
              <a:t>grubunda</a:t>
            </a:r>
            <a:r>
              <a:rPr lang="en-US" sz="900" dirty="0"/>
              <a:t> %0.75 </a:t>
            </a:r>
            <a:r>
              <a:rPr lang="en-US" sz="900" dirty="0" err="1"/>
              <a:t>azalış</a:t>
            </a:r>
            <a:r>
              <a:rPr lang="en-US" sz="900" dirty="0"/>
              <a:t> </a:t>
            </a:r>
            <a:r>
              <a:rPr lang="en-US" sz="900" dirty="0" err="1"/>
              <a:t>gerçekleşmiştir</a:t>
            </a:r>
            <a:r>
              <a:rPr lang="en-US" sz="900" dirty="0"/>
              <a:t>. </a:t>
            </a:r>
            <a:endParaRPr lang="en-US" sz="800" dirty="0"/>
          </a:p>
          <a:p>
            <a:pPr marL="285750" indent="-285750" algn="just" fontAlgn="base">
              <a:buFont typeface="Arial" panose="020B0604020202020204" pitchFamily="34" charset="0"/>
              <a:buChar char="•"/>
            </a:pPr>
            <a:endParaRPr lang="en-US" sz="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96072" y="3650437"/>
            <a:ext cx="49220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50" b="1" dirty="0" smtClean="0"/>
          </a:p>
          <a:p>
            <a:endParaRPr lang="en-US" sz="850" b="1" dirty="0"/>
          </a:p>
          <a:p>
            <a:pPr fontAlgn="base"/>
            <a:endParaRPr lang="en-US" sz="850" dirty="0"/>
          </a:p>
          <a:p>
            <a:endParaRPr lang="en-US" sz="85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229" y="2730037"/>
            <a:ext cx="4719711" cy="25412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92426" y="1169779"/>
            <a:ext cx="468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900" b="1" dirty="0" smtClean="0"/>
              <a:t>KKTC </a:t>
            </a:r>
            <a:r>
              <a:rPr lang="en-US" sz="900" b="1" dirty="0" err="1" smtClean="0"/>
              <a:t>Tüketici</a:t>
            </a:r>
            <a:r>
              <a:rPr lang="en-US" sz="900" b="1" dirty="0" smtClean="0"/>
              <a:t> Fiyat </a:t>
            </a:r>
            <a:r>
              <a:rPr lang="en-US" sz="900" b="1" dirty="0" err="1" smtClean="0"/>
              <a:t>Endeksi</a:t>
            </a:r>
            <a:r>
              <a:rPr lang="en-US" sz="900" b="1" dirty="0" smtClean="0"/>
              <a:t>  </a:t>
            </a:r>
            <a:r>
              <a:rPr lang="en-US" sz="900" b="1" dirty="0" err="1"/>
              <a:t>yıllık</a:t>
            </a:r>
            <a:r>
              <a:rPr lang="en-US" sz="900" b="1" dirty="0"/>
              <a:t> %85,81, </a:t>
            </a:r>
            <a:r>
              <a:rPr lang="en-US" sz="900" b="1" dirty="0" err="1"/>
              <a:t>aylık</a:t>
            </a:r>
            <a:r>
              <a:rPr lang="en-US" sz="900" b="1" dirty="0"/>
              <a:t> %3,84 </a:t>
            </a:r>
            <a:r>
              <a:rPr lang="en-US" sz="900" b="1" dirty="0" err="1"/>
              <a:t>arttı</a:t>
            </a:r>
            <a:r>
              <a:rPr lang="en-US" sz="900" dirty="0"/>
              <a:t/>
            </a:r>
            <a:br>
              <a:rPr lang="en-US" sz="900" dirty="0"/>
            </a:b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9060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212123</TotalTime>
  <Words>563</Words>
  <Application>Microsoft Office PowerPoint</Application>
  <PresentationFormat>Custom</PresentationFormat>
  <Paragraphs>81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Ziyaret Programı</dc:title>
  <dc:creator>Nagihan Kargın</dc:creator>
  <cp:lastModifiedBy>Nagihan Kargın</cp:lastModifiedBy>
  <cp:revision>3810</cp:revision>
  <cp:lastPrinted>2020-06-19T08:48:54Z</cp:lastPrinted>
  <dcterms:created xsi:type="dcterms:W3CDTF">2013-11-22T11:55:19Z</dcterms:created>
  <dcterms:modified xsi:type="dcterms:W3CDTF">2024-04-03T06:50:24Z</dcterms:modified>
</cp:coreProperties>
</file>