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56" r:id="rId1"/>
  </p:sldMasterIdLst>
  <p:notesMasterIdLst>
    <p:notesMasterId r:id="rId4"/>
  </p:notesMasterIdLst>
  <p:sldIdLst>
    <p:sldId id="399" r:id="rId2"/>
    <p:sldId id="401" r:id="rId3"/>
  </p:sldIdLst>
  <p:sldSz cx="5329238" cy="756126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16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1029"/>
    <a:srgbClr val="990000"/>
    <a:srgbClr val="EAF9FA"/>
    <a:srgbClr val="F7F8F6"/>
    <a:srgbClr val="EFFDFF"/>
    <a:srgbClr val="DEFAFE"/>
    <a:srgbClr val="C7A1ED"/>
    <a:srgbClr val="E8F4F8"/>
    <a:srgbClr val="EDF2F9"/>
    <a:srgbClr val="EAEB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03" autoAdjust="0"/>
    <p:restoredTop sz="91754" autoAdjust="0"/>
  </p:normalViewPr>
  <p:slideViewPr>
    <p:cSldViewPr snapToGrid="0" snapToObjects="1">
      <p:cViewPr varScale="1">
        <p:scale>
          <a:sx n="109" d="100"/>
          <a:sy n="109" d="100"/>
        </p:scale>
        <p:origin x="3096" y="120"/>
      </p:cViewPr>
      <p:guideLst>
        <p:guide orient="horz" pos="2382"/>
        <p:guide pos="16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F4C08CB5-59FE-9546-833F-D6ADB4859A64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1238" y="698500"/>
            <a:ext cx="24606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3AD8A754-E76F-6B47-9062-6F10A8621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799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68275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36549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04824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473098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841373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09648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77922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46197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7957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3131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6155" y="1237457"/>
            <a:ext cx="3996929" cy="2632440"/>
          </a:xfrm>
        </p:spPr>
        <p:txBody>
          <a:bodyPr anchor="b"/>
          <a:lstStyle>
            <a:lvl1pPr algn="ctr">
              <a:defRPr sz="2623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6155" y="3971414"/>
            <a:ext cx="3996929" cy="1825554"/>
          </a:xfrm>
        </p:spPr>
        <p:txBody>
          <a:bodyPr/>
          <a:lstStyle>
            <a:lvl1pPr marL="0" indent="0" algn="ctr">
              <a:buNone/>
              <a:defRPr sz="1049"/>
            </a:lvl1pPr>
            <a:lvl2pPr marL="199842" indent="0" algn="ctr">
              <a:buNone/>
              <a:defRPr sz="874"/>
            </a:lvl2pPr>
            <a:lvl3pPr marL="399684" indent="0" algn="ctr">
              <a:buNone/>
              <a:defRPr sz="787"/>
            </a:lvl3pPr>
            <a:lvl4pPr marL="599526" indent="0" algn="ctr">
              <a:buNone/>
              <a:defRPr sz="699"/>
            </a:lvl4pPr>
            <a:lvl5pPr marL="799368" indent="0" algn="ctr">
              <a:buNone/>
              <a:defRPr sz="699"/>
            </a:lvl5pPr>
            <a:lvl6pPr marL="999211" indent="0" algn="ctr">
              <a:buNone/>
              <a:defRPr sz="699"/>
            </a:lvl6pPr>
            <a:lvl7pPr marL="1199053" indent="0" algn="ctr">
              <a:buNone/>
              <a:defRPr sz="699"/>
            </a:lvl7pPr>
            <a:lvl8pPr marL="1398895" indent="0" algn="ctr">
              <a:buNone/>
              <a:defRPr sz="699"/>
            </a:lvl8pPr>
            <a:lvl9pPr marL="1598737" indent="0" algn="ctr">
              <a:buNone/>
              <a:defRPr sz="699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415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978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609" y="1885066"/>
            <a:ext cx="4596468" cy="3145275"/>
          </a:xfrm>
        </p:spPr>
        <p:txBody>
          <a:bodyPr anchor="b"/>
          <a:lstStyle>
            <a:lvl1pPr>
              <a:defRPr sz="2623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609" y="5060096"/>
            <a:ext cx="4596468" cy="1654026"/>
          </a:xfrm>
        </p:spPr>
        <p:txBody>
          <a:bodyPr/>
          <a:lstStyle>
            <a:lvl1pPr marL="0" indent="0">
              <a:buNone/>
              <a:defRPr sz="1049">
                <a:solidFill>
                  <a:schemeClr val="tx1">
                    <a:tint val="75000"/>
                  </a:schemeClr>
                </a:solidFill>
              </a:defRPr>
            </a:lvl1pPr>
            <a:lvl2pPr marL="199842" indent="0">
              <a:buNone/>
              <a:defRPr sz="874">
                <a:solidFill>
                  <a:schemeClr val="tx1">
                    <a:tint val="75000"/>
                  </a:schemeClr>
                </a:solidFill>
              </a:defRPr>
            </a:lvl2pPr>
            <a:lvl3pPr marL="399684" indent="0">
              <a:buNone/>
              <a:defRPr sz="787">
                <a:solidFill>
                  <a:schemeClr val="tx1">
                    <a:tint val="75000"/>
                  </a:schemeClr>
                </a:solidFill>
              </a:defRPr>
            </a:lvl3pPr>
            <a:lvl4pPr marL="599526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4pPr>
            <a:lvl5pPr marL="799368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5pPr>
            <a:lvl6pPr marL="999211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6pPr>
            <a:lvl7pPr marL="1199053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7pPr>
            <a:lvl8pPr marL="1398895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8pPr>
            <a:lvl9pPr marL="1598737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928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385" y="2012836"/>
            <a:ext cx="2264926" cy="479755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97927" y="2012836"/>
            <a:ext cx="2264926" cy="479755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58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79" y="402568"/>
            <a:ext cx="4596468" cy="146149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7080" y="1853560"/>
            <a:ext cx="2254517" cy="908401"/>
          </a:xfrm>
        </p:spPr>
        <p:txBody>
          <a:bodyPr anchor="b"/>
          <a:lstStyle>
            <a:lvl1pPr marL="0" indent="0">
              <a:buNone/>
              <a:defRPr sz="1049" b="1"/>
            </a:lvl1pPr>
            <a:lvl2pPr marL="199842" indent="0">
              <a:buNone/>
              <a:defRPr sz="874" b="1"/>
            </a:lvl2pPr>
            <a:lvl3pPr marL="399684" indent="0">
              <a:buNone/>
              <a:defRPr sz="787" b="1"/>
            </a:lvl3pPr>
            <a:lvl4pPr marL="599526" indent="0">
              <a:buNone/>
              <a:defRPr sz="699" b="1"/>
            </a:lvl4pPr>
            <a:lvl5pPr marL="799368" indent="0">
              <a:buNone/>
              <a:defRPr sz="699" b="1"/>
            </a:lvl5pPr>
            <a:lvl6pPr marL="999211" indent="0">
              <a:buNone/>
              <a:defRPr sz="699" b="1"/>
            </a:lvl6pPr>
            <a:lvl7pPr marL="1199053" indent="0">
              <a:buNone/>
              <a:defRPr sz="699" b="1"/>
            </a:lvl7pPr>
            <a:lvl8pPr marL="1398895" indent="0">
              <a:buNone/>
              <a:defRPr sz="699" b="1"/>
            </a:lvl8pPr>
            <a:lvl9pPr marL="1598737" indent="0">
              <a:buNone/>
              <a:defRPr sz="6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7080" y="2761961"/>
            <a:ext cx="2254517" cy="406242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97927" y="1853560"/>
            <a:ext cx="2265620" cy="908401"/>
          </a:xfrm>
        </p:spPr>
        <p:txBody>
          <a:bodyPr anchor="b"/>
          <a:lstStyle>
            <a:lvl1pPr marL="0" indent="0">
              <a:buNone/>
              <a:defRPr sz="1049" b="1"/>
            </a:lvl1pPr>
            <a:lvl2pPr marL="199842" indent="0">
              <a:buNone/>
              <a:defRPr sz="874" b="1"/>
            </a:lvl2pPr>
            <a:lvl3pPr marL="399684" indent="0">
              <a:buNone/>
              <a:defRPr sz="787" b="1"/>
            </a:lvl3pPr>
            <a:lvl4pPr marL="599526" indent="0">
              <a:buNone/>
              <a:defRPr sz="699" b="1"/>
            </a:lvl4pPr>
            <a:lvl5pPr marL="799368" indent="0">
              <a:buNone/>
              <a:defRPr sz="699" b="1"/>
            </a:lvl5pPr>
            <a:lvl6pPr marL="999211" indent="0">
              <a:buNone/>
              <a:defRPr sz="699" b="1"/>
            </a:lvl6pPr>
            <a:lvl7pPr marL="1199053" indent="0">
              <a:buNone/>
              <a:defRPr sz="699" b="1"/>
            </a:lvl7pPr>
            <a:lvl8pPr marL="1398895" indent="0">
              <a:buNone/>
              <a:defRPr sz="699" b="1"/>
            </a:lvl8pPr>
            <a:lvl9pPr marL="1598737" indent="0">
              <a:buNone/>
              <a:defRPr sz="6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7927" y="2761961"/>
            <a:ext cx="2265620" cy="406242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234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48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520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79" y="504084"/>
            <a:ext cx="1718818" cy="1764295"/>
          </a:xfrm>
        </p:spPr>
        <p:txBody>
          <a:bodyPr anchor="b"/>
          <a:lstStyle>
            <a:lvl1pPr>
              <a:defRPr sz="1399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5620" y="1088682"/>
            <a:ext cx="2697927" cy="5373398"/>
          </a:xfrm>
        </p:spPr>
        <p:txBody>
          <a:bodyPr/>
          <a:lstStyle>
            <a:lvl1pPr>
              <a:defRPr sz="1399"/>
            </a:lvl1pPr>
            <a:lvl2pPr>
              <a:defRPr sz="1224"/>
            </a:lvl2pPr>
            <a:lvl3pPr>
              <a:defRPr sz="1049"/>
            </a:lvl3pPr>
            <a:lvl4pPr>
              <a:defRPr sz="874"/>
            </a:lvl4pPr>
            <a:lvl5pPr>
              <a:defRPr sz="874"/>
            </a:lvl5pPr>
            <a:lvl6pPr>
              <a:defRPr sz="874"/>
            </a:lvl6pPr>
            <a:lvl7pPr>
              <a:defRPr sz="874"/>
            </a:lvl7pPr>
            <a:lvl8pPr>
              <a:defRPr sz="874"/>
            </a:lvl8pPr>
            <a:lvl9pPr>
              <a:defRPr sz="874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7079" y="2268379"/>
            <a:ext cx="1718818" cy="4202453"/>
          </a:xfrm>
        </p:spPr>
        <p:txBody>
          <a:bodyPr/>
          <a:lstStyle>
            <a:lvl1pPr marL="0" indent="0">
              <a:buNone/>
              <a:defRPr sz="699"/>
            </a:lvl1pPr>
            <a:lvl2pPr marL="199842" indent="0">
              <a:buNone/>
              <a:defRPr sz="612"/>
            </a:lvl2pPr>
            <a:lvl3pPr marL="399684" indent="0">
              <a:buNone/>
              <a:defRPr sz="525"/>
            </a:lvl3pPr>
            <a:lvl4pPr marL="599526" indent="0">
              <a:buNone/>
              <a:defRPr sz="437"/>
            </a:lvl4pPr>
            <a:lvl5pPr marL="799368" indent="0">
              <a:buNone/>
              <a:defRPr sz="437"/>
            </a:lvl5pPr>
            <a:lvl6pPr marL="999211" indent="0">
              <a:buNone/>
              <a:defRPr sz="437"/>
            </a:lvl6pPr>
            <a:lvl7pPr marL="1199053" indent="0">
              <a:buNone/>
              <a:defRPr sz="437"/>
            </a:lvl7pPr>
            <a:lvl8pPr marL="1398895" indent="0">
              <a:buNone/>
              <a:defRPr sz="437"/>
            </a:lvl8pPr>
            <a:lvl9pPr marL="1598737" indent="0">
              <a:buNone/>
              <a:defRPr sz="437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13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79" y="504084"/>
            <a:ext cx="1718818" cy="1764295"/>
          </a:xfrm>
        </p:spPr>
        <p:txBody>
          <a:bodyPr anchor="b"/>
          <a:lstStyle>
            <a:lvl1pPr>
              <a:defRPr sz="1399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65620" y="1088682"/>
            <a:ext cx="2697927" cy="5373398"/>
          </a:xfrm>
        </p:spPr>
        <p:txBody>
          <a:bodyPr/>
          <a:lstStyle>
            <a:lvl1pPr marL="0" indent="0">
              <a:buNone/>
              <a:defRPr sz="1399"/>
            </a:lvl1pPr>
            <a:lvl2pPr marL="199842" indent="0">
              <a:buNone/>
              <a:defRPr sz="1224"/>
            </a:lvl2pPr>
            <a:lvl3pPr marL="399684" indent="0">
              <a:buNone/>
              <a:defRPr sz="1049"/>
            </a:lvl3pPr>
            <a:lvl4pPr marL="599526" indent="0">
              <a:buNone/>
              <a:defRPr sz="874"/>
            </a:lvl4pPr>
            <a:lvl5pPr marL="799368" indent="0">
              <a:buNone/>
              <a:defRPr sz="874"/>
            </a:lvl5pPr>
            <a:lvl6pPr marL="999211" indent="0">
              <a:buNone/>
              <a:defRPr sz="874"/>
            </a:lvl6pPr>
            <a:lvl7pPr marL="1199053" indent="0">
              <a:buNone/>
              <a:defRPr sz="874"/>
            </a:lvl7pPr>
            <a:lvl8pPr marL="1398895" indent="0">
              <a:buNone/>
              <a:defRPr sz="874"/>
            </a:lvl8pPr>
            <a:lvl9pPr marL="1598737" indent="0">
              <a:buNone/>
              <a:defRPr sz="87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7079" y="2268379"/>
            <a:ext cx="1718818" cy="4202453"/>
          </a:xfrm>
        </p:spPr>
        <p:txBody>
          <a:bodyPr/>
          <a:lstStyle>
            <a:lvl1pPr marL="0" indent="0">
              <a:buNone/>
              <a:defRPr sz="699"/>
            </a:lvl1pPr>
            <a:lvl2pPr marL="199842" indent="0">
              <a:buNone/>
              <a:defRPr sz="612"/>
            </a:lvl2pPr>
            <a:lvl3pPr marL="399684" indent="0">
              <a:buNone/>
              <a:defRPr sz="525"/>
            </a:lvl3pPr>
            <a:lvl4pPr marL="599526" indent="0">
              <a:buNone/>
              <a:defRPr sz="437"/>
            </a:lvl4pPr>
            <a:lvl5pPr marL="799368" indent="0">
              <a:buNone/>
              <a:defRPr sz="437"/>
            </a:lvl5pPr>
            <a:lvl6pPr marL="999211" indent="0">
              <a:buNone/>
              <a:defRPr sz="437"/>
            </a:lvl6pPr>
            <a:lvl7pPr marL="1199053" indent="0">
              <a:buNone/>
              <a:defRPr sz="437"/>
            </a:lvl7pPr>
            <a:lvl8pPr marL="1398895" indent="0">
              <a:buNone/>
              <a:defRPr sz="437"/>
            </a:lvl8pPr>
            <a:lvl9pPr marL="1598737" indent="0">
              <a:buNone/>
              <a:defRPr sz="437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73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215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3736" y="402567"/>
            <a:ext cx="1149117" cy="64078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6385" y="402567"/>
            <a:ext cx="3380735" cy="640782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04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6385" y="402568"/>
            <a:ext cx="4596468" cy="1461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385" y="2012836"/>
            <a:ext cx="4596468" cy="4797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6385" y="7008171"/>
            <a:ext cx="1199079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5310" y="7008171"/>
            <a:ext cx="1798618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3774" y="7008171"/>
            <a:ext cx="1199079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076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</p:sldLayoutIdLst>
  <p:txStyles>
    <p:titleStyle>
      <a:lvl1pPr algn="l" defTabSz="399684" rtl="0" eaLnBrk="1" latinLnBrk="0" hangingPunct="1">
        <a:lnSpc>
          <a:spcPct val="90000"/>
        </a:lnSpc>
        <a:spcBef>
          <a:spcPct val="0"/>
        </a:spcBef>
        <a:buNone/>
        <a:defRPr sz="19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9921" indent="-99921" algn="l" defTabSz="399684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1224" kern="1200">
          <a:solidFill>
            <a:schemeClr val="tx1"/>
          </a:solidFill>
          <a:latin typeface="+mn-lt"/>
          <a:ea typeface="+mn-ea"/>
          <a:cs typeface="+mn-cs"/>
        </a:defRPr>
      </a:lvl1pPr>
      <a:lvl2pPr marL="299763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2pPr>
      <a:lvl3pPr marL="499605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874" kern="1200">
          <a:solidFill>
            <a:schemeClr val="tx1"/>
          </a:solidFill>
          <a:latin typeface="+mn-lt"/>
          <a:ea typeface="+mn-ea"/>
          <a:cs typeface="+mn-cs"/>
        </a:defRPr>
      </a:lvl3pPr>
      <a:lvl4pPr marL="699447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4pPr>
      <a:lvl5pPr marL="899290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5pPr>
      <a:lvl6pPr marL="1099132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6pPr>
      <a:lvl7pPr marL="1298974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7pPr>
      <a:lvl8pPr marL="1498816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8pPr>
      <a:lvl9pPr marL="1698658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1pPr>
      <a:lvl2pPr marL="199842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2pPr>
      <a:lvl3pPr marL="399684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3pPr>
      <a:lvl4pPr marL="599526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4pPr>
      <a:lvl5pPr marL="799368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5pPr>
      <a:lvl6pPr marL="999211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6pPr>
      <a:lvl7pPr marL="1199053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7pPr>
      <a:lvl8pPr marL="1398895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8pPr>
      <a:lvl9pPr marL="1598737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twitter.com/intent/tweet?text=Ocak'ta%20d%C4%B1%C5%9F%20ticaret%20a%C3%A7%C4%B1%C4%9F%C4%B1%20h%C4%B1zl%C4%B1%20geriledi&amp;url=http://bb.ht/sYun8R/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407" y="664962"/>
            <a:ext cx="2118832" cy="3941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22118" y="7151316"/>
            <a:ext cx="1849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" y="-8190"/>
            <a:ext cx="5328366" cy="102421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55863" y="469201"/>
            <a:ext cx="208525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PİYASA BÜLTENİ</a:t>
            </a:r>
          </a:p>
          <a:p>
            <a:r>
              <a:rPr lang="en-US" sz="1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Şubat</a:t>
            </a:r>
            <a:r>
              <a:rPr lang="en-US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2024-SAYI:3</a:t>
            </a:r>
          </a:p>
          <a:p>
            <a:endParaRPr lang="en-US" sz="1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76400" y="7151316"/>
            <a:ext cx="2466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www.neareastbank.com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Placeholder 18"/>
          <p:cNvSpPr txBox="1">
            <a:spLocks/>
          </p:cNvSpPr>
          <p:nvPr/>
        </p:nvSpPr>
        <p:spPr>
          <a:xfrm>
            <a:off x="155863" y="2213776"/>
            <a:ext cx="3969184" cy="3750050"/>
          </a:xfrm>
          <a:prstGeom prst="rect">
            <a:avLst/>
          </a:prstGeom>
        </p:spPr>
        <p:txBody>
          <a:bodyPr>
            <a:noAutofit/>
          </a:bodyPr>
          <a:lstStyle>
            <a:lvl1pPr marL="99921" indent="-99921" algn="l" defTabSz="399684" rtl="0" eaLnBrk="1" latinLnBrk="0" hangingPunct="1">
              <a:lnSpc>
                <a:spcPct val="90000"/>
              </a:lnSpc>
              <a:spcBef>
                <a:spcPts val="437"/>
              </a:spcBef>
              <a:buFont typeface="Arial" panose="020B0604020202020204" pitchFamily="34" charset="0"/>
              <a:buChar char="•"/>
              <a:defRPr sz="12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99763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10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9605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87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99447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9290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9132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8974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98816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8658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 err="1" smtClean="0"/>
              <a:t>KKTC’de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Tüketici</a:t>
            </a:r>
            <a:r>
              <a:rPr lang="en-US" sz="1000" b="1" dirty="0" smtClean="0"/>
              <a:t> </a:t>
            </a:r>
            <a:r>
              <a:rPr lang="en-US" sz="1000" b="1" dirty="0"/>
              <a:t>F</a:t>
            </a:r>
            <a:r>
              <a:rPr lang="en-US" sz="1000" b="1" dirty="0" smtClean="0"/>
              <a:t>iyat </a:t>
            </a:r>
            <a:r>
              <a:rPr lang="en-US" sz="1000" b="1" dirty="0" err="1" smtClean="0"/>
              <a:t>Endeksi</a:t>
            </a:r>
            <a:r>
              <a:rPr lang="en-US" sz="1000" b="1" dirty="0" smtClean="0"/>
              <a:t>  </a:t>
            </a:r>
            <a:r>
              <a:rPr lang="en-US" sz="1000" b="1" dirty="0" err="1"/>
              <a:t>yıllık</a:t>
            </a:r>
            <a:r>
              <a:rPr lang="en-US" sz="1000" b="1" dirty="0"/>
              <a:t> %85,81, </a:t>
            </a:r>
            <a:r>
              <a:rPr lang="en-US" sz="1000" b="1" dirty="0" err="1"/>
              <a:t>aylık</a:t>
            </a:r>
            <a:r>
              <a:rPr lang="en-US" sz="1000" b="1" dirty="0"/>
              <a:t> %3,84 </a:t>
            </a:r>
            <a:r>
              <a:rPr lang="en-US" sz="1000" b="1" dirty="0" err="1" smtClean="0"/>
              <a:t>arttı</a:t>
            </a:r>
            <a:r>
              <a:rPr lang="en-US" sz="1000" b="1" dirty="0" smtClean="0"/>
              <a:t>.</a:t>
            </a:r>
            <a:r>
              <a:rPr lang="en-US" sz="1000" dirty="0"/>
              <a:t/>
            </a:r>
            <a:br>
              <a:rPr lang="en-US" sz="1000" dirty="0"/>
            </a:br>
            <a:r>
              <a:rPr lang="en-US" sz="900" dirty="0"/>
              <a:t/>
            </a:r>
            <a:br>
              <a:rPr lang="en-US" sz="900" dirty="0"/>
            </a:br>
            <a:endParaRPr lang="en-US" sz="1000" dirty="0"/>
          </a:p>
        </p:txBody>
      </p:sp>
      <p:sp>
        <p:nvSpPr>
          <p:cNvPr id="4" name="Rectangle 3"/>
          <p:cNvSpPr/>
          <p:nvPr/>
        </p:nvSpPr>
        <p:spPr>
          <a:xfrm>
            <a:off x="136189" y="5410180"/>
            <a:ext cx="497212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900" dirty="0"/>
              <a:t>KKTC </a:t>
            </a:r>
            <a:r>
              <a:rPr lang="en-US" sz="900" dirty="0" err="1"/>
              <a:t>İstatistik</a:t>
            </a:r>
            <a:r>
              <a:rPr lang="en-US" sz="900" dirty="0"/>
              <a:t> </a:t>
            </a:r>
            <a:r>
              <a:rPr lang="en-US" sz="900" dirty="0" err="1"/>
              <a:t>Kurumu’nun</a:t>
            </a:r>
            <a:r>
              <a:rPr lang="en-US" sz="900" dirty="0"/>
              <a:t>, </a:t>
            </a:r>
            <a:r>
              <a:rPr lang="en-US" sz="900" dirty="0" err="1"/>
              <a:t>tüketici</a:t>
            </a:r>
            <a:r>
              <a:rPr lang="en-US" sz="900" dirty="0"/>
              <a:t> </a:t>
            </a:r>
            <a:r>
              <a:rPr lang="en-US" sz="900" dirty="0" err="1"/>
              <a:t>fiyatlarındaki</a:t>
            </a:r>
            <a:r>
              <a:rPr lang="en-US" sz="900" dirty="0"/>
              <a:t> </a:t>
            </a:r>
            <a:r>
              <a:rPr lang="en-US" sz="900" dirty="0" err="1"/>
              <a:t>gelişmeleri</a:t>
            </a:r>
            <a:r>
              <a:rPr lang="en-US" sz="900" dirty="0"/>
              <a:t> </a:t>
            </a:r>
            <a:r>
              <a:rPr lang="en-US" sz="900" dirty="0" err="1"/>
              <a:t>izlemek</a:t>
            </a:r>
            <a:r>
              <a:rPr lang="en-US" sz="900" dirty="0"/>
              <a:t> </a:t>
            </a:r>
            <a:r>
              <a:rPr lang="en-US" sz="900" dirty="0" err="1"/>
              <a:t>amacıyla</a:t>
            </a:r>
            <a:r>
              <a:rPr lang="en-US" sz="900" dirty="0"/>
              <a:t>, </a:t>
            </a:r>
            <a:r>
              <a:rPr lang="en-US" sz="900" dirty="0" err="1"/>
              <a:t>önceden</a:t>
            </a:r>
            <a:r>
              <a:rPr lang="en-US" sz="900" dirty="0"/>
              <a:t> </a:t>
            </a:r>
            <a:r>
              <a:rPr lang="en-US" sz="900" dirty="0" err="1"/>
              <a:t>seçilmiş</a:t>
            </a:r>
            <a:r>
              <a:rPr lang="en-US" sz="900" dirty="0"/>
              <a:t> </a:t>
            </a:r>
            <a:r>
              <a:rPr lang="en-US" sz="900" dirty="0" err="1"/>
              <a:t>perakende</a:t>
            </a:r>
            <a:r>
              <a:rPr lang="en-US" sz="900" dirty="0"/>
              <a:t> satış </a:t>
            </a:r>
            <a:r>
              <a:rPr lang="en-US" sz="900" dirty="0" err="1"/>
              <a:t>yerlerinden</a:t>
            </a:r>
            <a:r>
              <a:rPr lang="en-US" sz="900" dirty="0"/>
              <a:t> </a:t>
            </a:r>
            <a:r>
              <a:rPr lang="en-US" sz="900" dirty="0" err="1"/>
              <a:t>derlediği</a:t>
            </a:r>
            <a:r>
              <a:rPr lang="en-US" sz="900" dirty="0"/>
              <a:t> </a:t>
            </a:r>
            <a:r>
              <a:rPr lang="en-US" sz="900" dirty="0" err="1"/>
              <a:t>perakende</a:t>
            </a:r>
            <a:r>
              <a:rPr lang="en-US" sz="900" dirty="0"/>
              <a:t> </a:t>
            </a:r>
            <a:r>
              <a:rPr lang="en-US" sz="900" dirty="0" err="1"/>
              <a:t>fiyatlara</a:t>
            </a:r>
            <a:r>
              <a:rPr lang="en-US" sz="900" dirty="0"/>
              <a:t> göre her ay </a:t>
            </a:r>
            <a:r>
              <a:rPr lang="en-US" sz="900" dirty="0" err="1"/>
              <a:t>yayınladığı</a:t>
            </a:r>
            <a:r>
              <a:rPr lang="en-US" sz="900" dirty="0"/>
              <a:t> 2015=100 </a:t>
            </a:r>
            <a:r>
              <a:rPr lang="en-US" sz="900" dirty="0" err="1"/>
              <a:t>Temel</a:t>
            </a:r>
            <a:r>
              <a:rPr lang="en-US" sz="900" dirty="0"/>
              <a:t> </a:t>
            </a:r>
            <a:r>
              <a:rPr lang="en-US" sz="900" dirty="0" err="1"/>
              <a:t>Yılı</a:t>
            </a:r>
            <a:r>
              <a:rPr lang="en-US" sz="900" dirty="0"/>
              <a:t> </a:t>
            </a:r>
            <a:r>
              <a:rPr lang="en-US" sz="900" dirty="0" err="1"/>
              <a:t>Tüketici</a:t>
            </a:r>
            <a:r>
              <a:rPr lang="en-US" sz="900" dirty="0"/>
              <a:t> Fiyatları Genel </a:t>
            </a:r>
            <a:r>
              <a:rPr lang="en-US" sz="900" dirty="0" err="1"/>
              <a:t>Endeksi’nde</a:t>
            </a:r>
            <a:r>
              <a:rPr lang="en-US" sz="900" dirty="0"/>
              <a:t>,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aya</a:t>
            </a:r>
            <a:r>
              <a:rPr lang="en-US" sz="900" dirty="0"/>
              <a:t> göre %3.84,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yılın</a:t>
            </a:r>
            <a:r>
              <a:rPr lang="en-US" sz="900" dirty="0"/>
              <a:t> </a:t>
            </a:r>
            <a:r>
              <a:rPr lang="en-US" sz="900" dirty="0" err="1"/>
              <a:t>Aralık</a:t>
            </a:r>
            <a:r>
              <a:rPr lang="en-US" sz="900" dirty="0"/>
              <a:t> </a:t>
            </a:r>
            <a:r>
              <a:rPr lang="en-US" sz="900" dirty="0" err="1"/>
              <a:t>ayına</a:t>
            </a:r>
            <a:r>
              <a:rPr lang="en-US" sz="900" dirty="0"/>
              <a:t> göre %3.84 ve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yılın</a:t>
            </a:r>
            <a:r>
              <a:rPr lang="en-US" sz="900" dirty="0"/>
              <a:t> aynı </a:t>
            </a:r>
            <a:r>
              <a:rPr lang="en-US" sz="900" dirty="0" err="1"/>
              <a:t>ayına</a:t>
            </a:r>
            <a:r>
              <a:rPr lang="en-US" sz="900" dirty="0"/>
              <a:t> göre %85.81 </a:t>
            </a:r>
            <a:r>
              <a:rPr lang="en-US" sz="900" dirty="0" err="1"/>
              <a:t>değişim</a:t>
            </a:r>
            <a:r>
              <a:rPr lang="en-US" sz="900" dirty="0"/>
              <a:t> </a:t>
            </a:r>
            <a:r>
              <a:rPr lang="en-US" sz="900" dirty="0" err="1"/>
              <a:t>gerçekleşmiştir</a:t>
            </a:r>
            <a:r>
              <a:rPr lang="en-US" sz="900" dirty="0"/>
              <a:t>. Ana </a:t>
            </a:r>
            <a:r>
              <a:rPr lang="en-US" sz="900" dirty="0" err="1"/>
              <a:t>harcama</a:t>
            </a:r>
            <a:r>
              <a:rPr lang="en-US" sz="900" dirty="0"/>
              <a:t> </a:t>
            </a:r>
            <a:r>
              <a:rPr lang="en-US" sz="900" dirty="0" err="1"/>
              <a:t>grupları</a:t>
            </a:r>
            <a:r>
              <a:rPr lang="en-US" sz="900" dirty="0"/>
              <a:t> </a:t>
            </a:r>
            <a:r>
              <a:rPr lang="en-US" sz="900" dirty="0" err="1"/>
              <a:t>itibariyle</a:t>
            </a:r>
            <a:r>
              <a:rPr lang="en-US" sz="900" dirty="0"/>
              <a:t>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aya</a:t>
            </a:r>
            <a:r>
              <a:rPr lang="en-US" sz="900" dirty="0"/>
              <a:t> göre </a:t>
            </a:r>
            <a:r>
              <a:rPr lang="en-US" sz="900" dirty="0" err="1"/>
              <a:t>en</a:t>
            </a:r>
            <a:r>
              <a:rPr lang="en-US" sz="900" dirty="0"/>
              <a:t> </a:t>
            </a:r>
            <a:r>
              <a:rPr lang="en-US" sz="900" dirty="0" err="1"/>
              <a:t>yüksek</a:t>
            </a:r>
            <a:r>
              <a:rPr lang="en-US" sz="900" dirty="0"/>
              <a:t> </a:t>
            </a:r>
            <a:r>
              <a:rPr lang="en-US" sz="900" dirty="0" err="1"/>
              <a:t>artış</a:t>
            </a:r>
            <a:r>
              <a:rPr lang="en-US" sz="900" dirty="0"/>
              <a:t> %11.42 </a:t>
            </a:r>
            <a:r>
              <a:rPr lang="en-US" sz="900" dirty="0" err="1"/>
              <a:t>ile</a:t>
            </a:r>
            <a:r>
              <a:rPr lang="en-US" sz="900" dirty="0"/>
              <a:t> </a:t>
            </a:r>
            <a:r>
              <a:rPr lang="en-US" sz="900" dirty="0" err="1"/>
              <a:t>Çeşitli</a:t>
            </a:r>
            <a:r>
              <a:rPr lang="en-US" sz="900" dirty="0"/>
              <a:t> Mal ve </a:t>
            </a:r>
            <a:r>
              <a:rPr lang="en-US" sz="900" dirty="0" err="1"/>
              <a:t>Hizmetler</a:t>
            </a:r>
            <a:r>
              <a:rPr lang="en-US" sz="900" dirty="0"/>
              <a:t> </a:t>
            </a:r>
            <a:r>
              <a:rPr lang="en-US" sz="900" dirty="0" err="1"/>
              <a:t>ana</a:t>
            </a:r>
            <a:r>
              <a:rPr lang="en-US" sz="900" dirty="0"/>
              <a:t> </a:t>
            </a:r>
            <a:r>
              <a:rPr lang="en-US" sz="900" dirty="0" err="1"/>
              <a:t>grubunda</a:t>
            </a:r>
            <a:r>
              <a:rPr lang="en-US" sz="900" dirty="0"/>
              <a:t> </a:t>
            </a:r>
            <a:r>
              <a:rPr lang="en-US" sz="900" dirty="0" err="1"/>
              <a:t>gerçekleşmiştir</a:t>
            </a:r>
            <a:r>
              <a:rPr lang="en-US" sz="900" dirty="0"/>
              <a:t>. Gıda ve </a:t>
            </a:r>
            <a:r>
              <a:rPr lang="en-US" sz="900" dirty="0" err="1"/>
              <a:t>Alkolsüz</a:t>
            </a:r>
            <a:r>
              <a:rPr lang="en-US" sz="900" dirty="0"/>
              <a:t> </a:t>
            </a:r>
            <a:r>
              <a:rPr lang="en-US" sz="900" dirty="0" err="1"/>
              <a:t>İçecekler</a:t>
            </a:r>
            <a:r>
              <a:rPr lang="en-US" sz="900" dirty="0"/>
              <a:t> </a:t>
            </a:r>
            <a:r>
              <a:rPr lang="en-US" sz="900" dirty="0" err="1"/>
              <a:t>ana</a:t>
            </a:r>
            <a:r>
              <a:rPr lang="en-US" sz="900" dirty="0"/>
              <a:t> </a:t>
            </a:r>
            <a:r>
              <a:rPr lang="en-US" sz="900" dirty="0" err="1"/>
              <a:t>grubunda</a:t>
            </a:r>
            <a:r>
              <a:rPr lang="en-US" sz="900" dirty="0"/>
              <a:t> %10.09, </a:t>
            </a:r>
            <a:r>
              <a:rPr lang="en-US" sz="900" dirty="0" err="1"/>
              <a:t>Sağlık</a:t>
            </a:r>
            <a:r>
              <a:rPr lang="en-US" sz="900" dirty="0"/>
              <a:t> </a:t>
            </a:r>
            <a:r>
              <a:rPr lang="en-US" sz="900" dirty="0" err="1"/>
              <a:t>ana</a:t>
            </a:r>
            <a:r>
              <a:rPr lang="en-US" sz="900" dirty="0"/>
              <a:t> </a:t>
            </a:r>
            <a:r>
              <a:rPr lang="en-US" sz="900" dirty="0" err="1"/>
              <a:t>grubunda</a:t>
            </a:r>
            <a:r>
              <a:rPr lang="en-US" sz="900" dirty="0"/>
              <a:t> %8.27, </a:t>
            </a:r>
            <a:r>
              <a:rPr lang="en-US" sz="900" dirty="0" err="1"/>
              <a:t>Konut</a:t>
            </a:r>
            <a:r>
              <a:rPr lang="en-US" sz="900" dirty="0"/>
              <a:t>, Su, </a:t>
            </a:r>
            <a:r>
              <a:rPr lang="en-US" sz="900" dirty="0" err="1"/>
              <a:t>Elektrik</a:t>
            </a:r>
            <a:r>
              <a:rPr lang="en-US" sz="900" dirty="0"/>
              <a:t>, </a:t>
            </a:r>
            <a:r>
              <a:rPr lang="en-US" sz="900" dirty="0" err="1"/>
              <a:t>Gaz</a:t>
            </a:r>
            <a:r>
              <a:rPr lang="en-US" sz="900" dirty="0"/>
              <a:t> ve </a:t>
            </a:r>
            <a:r>
              <a:rPr lang="en-US" sz="900" dirty="0" err="1"/>
              <a:t>Diğer</a:t>
            </a:r>
            <a:r>
              <a:rPr lang="en-US" sz="900" dirty="0"/>
              <a:t> </a:t>
            </a:r>
            <a:r>
              <a:rPr lang="en-US" sz="900" dirty="0" err="1"/>
              <a:t>Yakıtlar</a:t>
            </a:r>
            <a:r>
              <a:rPr lang="en-US" sz="900" dirty="0"/>
              <a:t> </a:t>
            </a:r>
            <a:r>
              <a:rPr lang="en-US" sz="900" dirty="0" err="1"/>
              <a:t>ana</a:t>
            </a:r>
            <a:r>
              <a:rPr lang="en-US" sz="900" dirty="0"/>
              <a:t> </a:t>
            </a:r>
            <a:r>
              <a:rPr lang="en-US" sz="900" dirty="0" err="1"/>
              <a:t>grubunda</a:t>
            </a:r>
            <a:r>
              <a:rPr lang="en-US" sz="900" dirty="0"/>
              <a:t> %5.80, </a:t>
            </a:r>
            <a:r>
              <a:rPr lang="en-US" sz="900" dirty="0" err="1"/>
              <a:t>Mobilya</a:t>
            </a:r>
            <a:r>
              <a:rPr lang="en-US" sz="900" dirty="0"/>
              <a:t>, </a:t>
            </a:r>
            <a:r>
              <a:rPr lang="en-US" sz="900" dirty="0" err="1"/>
              <a:t>Ev</a:t>
            </a:r>
            <a:r>
              <a:rPr lang="en-US" sz="900" dirty="0"/>
              <a:t> </a:t>
            </a:r>
            <a:r>
              <a:rPr lang="en-US" sz="900" dirty="0" err="1"/>
              <a:t>Aletleri</a:t>
            </a:r>
            <a:r>
              <a:rPr lang="en-US" sz="900" dirty="0"/>
              <a:t> ve </a:t>
            </a:r>
            <a:r>
              <a:rPr lang="en-US" sz="900" dirty="0" err="1"/>
              <a:t>Ev</a:t>
            </a:r>
            <a:r>
              <a:rPr lang="en-US" sz="900" dirty="0"/>
              <a:t> </a:t>
            </a:r>
            <a:r>
              <a:rPr lang="en-US" sz="900" dirty="0" err="1"/>
              <a:t>Bakım</a:t>
            </a:r>
            <a:r>
              <a:rPr lang="en-US" sz="900" dirty="0"/>
              <a:t> </a:t>
            </a:r>
            <a:r>
              <a:rPr lang="en-US" sz="900" dirty="0" err="1"/>
              <a:t>Hizmetleri</a:t>
            </a:r>
            <a:r>
              <a:rPr lang="en-US" sz="900" dirty="0"/>
              <a:t> </a:t>
            </a:r>
            <a:r>
              <a:rPr lang="en-US" sz="900" dirty="0" err="1"/>
              <a:t>ana</a:t>
            </a:r>
            <a:r>
              <a:rPr lang="en-US" sz="900" dirty="0"/>
              <a:t> </a:t>
            </a:r>
            <a:r>
              <a:rPr lang="en-US" sz="900" dirty="0" err="1"/>
              <a:t>grubunda</a:t>
            </a:r>
            <a:r>
              <a:rPr lang="en-US" sz="900" dirty="0"/>
              <a:t> %5.14, </a:t>
            </a:r>
            <a:r>
              <a:rPr lang="en-US" sz="900" dirty="0" err="1"/>
              <a:t>Alkollü</a:t>
            </a:r>
            <a:r>
              <a:rPr lang="en-US" sz="900" dirty="0"/>
              <a:t> </a:t>
            </a:r>
            <a:r>
              <a:rPr lang="en-US" sz="900" dirty="0" err="1"/>
              <a:t>İçecekler</a:t>
            </a:r>
            <a:r>
              <a:rPr lang="en-US" sz="900" dirty="0"/>
              <a:t> ve </a:t>
            </a:r>
            <a:r>
              <a:rPr lang="en-US" sz="900" dirty="0" err="1"/>
              <a:t>Tütün</a:t>
            </a:r>
            <a:r>
              <a:rPr lang="en-US" sz="900" dirty="0"/>
              <a:t> </a:t>
            </a:r>
            <a:r>
              <a:rPr lang="en-US" sz="900" dirty="0" err="1"/>
              <a:t>ana</a:t>
            </a:r>
            <a:r>
              <a:rPr lang="en-US" sz="900" dirty="0"/>
              <a:t> </a:t>
            </a:r>
            <a:r>
              <a:rPr lang="en-US" sz="900" dirty="0" err="1"/>
              <a:t>grubunda</a:t>
            </a:r>
            <a:r>
              <a:rPr lang="en-US" sz="900" dirty="0"/>
              <a:t> %3.78, </a:t>
            </a:r>
            <a:r>
              <a:rPr lang="en-US" sz="900" dirty="0" err="1"/>
              <a:t>Eğlence</a:t>
            </a:r>
            <a:r>
              <a:rPr lang="en-US" sz="900" dirty="0"/>
              <a:t> ve </a:t>
            </a:r>
            <a:r>
              <a:rPr lang="en-US" sz="900" dirty="0" err="1"/>
              <a:t>Kültür</a:t>
            </a:r>
            <a:r>
              <a:rPr lang="en-US" sz="900" dirty="0"/>
              <a:t> </a:t>
            </a:r>
            <a:r>
              <a:rPr lang="en-US" sz="900" dirty="0" err="1"/>
              <a:t>ana</a:t>
            </a:r>
            <a:r>
              <a:rPr lang="en-US" sz="900" dirty="0"/>
              <a:t> </a:t>
            </a:r>
            <a:r>
              <a:rPr lang="en-US" sz="900" dirty="0" err="1"/>
              <a:t>grubunda</a:t>
            </a:r>
            <a:r>
              <a:rPr lang="en-US" sz="900" dirty="0"/>
              <a:t> %3.26, </a:t>
            </a:r>
            <a:r>
              <a:rPr lang="en-US" sz="900" dirty="0" err="1"/>
              <a:t>Ulaştırma</a:t>
            </a:r>
            <a:r>
              <a:rPr lang="en-US" sz="900" dirty="0"/>
              <a:t> </a:t>
            </a:r>
            <a:r>
              <a:rPr lang="en-US" sz="900" dirty="0" err="1"/>
              <a:t>ana</a:t>
            </a:r>
            <a:r>
              <a:rPr lang="en-US" sz="900" dirty="0"/>
              <a:t> </a:t>
            </a:r>
            <a:r>
              <a:rPr lang="en-US" sz="900" dirty="0" err="1"/>
              <a:t>grubunda</a:t>
            </a:r>
            <a:r>
              <a:rPr lang="en-US" sz="900" dirty="0"/>
              <a:t> %2.15, </a:t>
            </a:r>
            <a:r>
              <a:rPr lang="en-US" sz="900" dirty="0" err="1"/>
              <a:t>Eğitim</a:t>
            </a:r>
            <a:r>
              <a:rPr lang="en-US" sz="900" dirty="0"/>
              <a:t> </a:t>
            </a:r>
            <a:r>
              <a:rPr lang="en-US" sz="900" dirty="0" err="1"/>
              <a:t>ana</a:t>
            </a:r>
            <a:r>
              <a:rPr lang="en-US" sz="900" dirty="0"/>
              <a:t> </a:t>
            </a:r>
            <a:r>
              <a:rPr lang="en-US" sz="900" dirty="0" err="1"/>
              <a:t>grubunda</a:t>
            </a:r>
            <a:r>
              <a:rPr lang="en-US" sz="900" dirty="0"/>
              <a:t> %1.49, </a:t>
            </a:r>
            <a:r>
              <a:rPr lang="en-US" sz="900" dirty="0" err="1"/>
              <a:t>Haberleşme</a:t>
            </a:r>
            <a:r>
              <a:rPr lang="en-US" sz="900" dirty="0"/>
              <a:t> </a:t>
            </a:r>
            <a:r>
              <a:rPr lang="en-US" sz="900" dirty="0" err="1"/>
              <a:t>ana</a:t>
            </a:r>
            <a:r>
              <a:rPr lang="en-US" sz="900" dirty="0"/>
              <a:t> </a:t>
            </a:r>
            <a:r>
              <a:rPr lang="en-US" sz="900" dirty="0" err="1"/>
              <a:t>grubunda</a:t>
            </a:r>
            <a:r>
              <a:rPr lang="en-US" sz="900" dirty="0"/>
              <a:t> %1.47 </a:t>
            </a:r>
            <a:r>
              <a:rPr lang="en-US" sz="900" dirty="0" err="1"/>
              <a:t>artış</a:t>
            </a:r>
            <a:r>
              <a:rPr lang="en-US" sz="900" dirty="0"/>
              <a:t>, </a:t>
            </a:r>
            <a:r>
              <a:rPr lang="en-US" sz="900" dirty="0" err="1"/>
              <a:t>Lokanta</a:t>
            </a:r>
            <a:r>
              <a:rPr lang="en-US" sz="900" dirty="0"/>
              <a:t> ve </a:t>
            </a:r>
            <a:r>
              <a:rPr lang="en-US" sz="900" dirty="0" err="1"/>
              <a:t>Oteller</a:t>
            </a:r>
            <a:r>
              <a:rPr lang="en-US" sz="900" dirty="0"/>
              <a:t> </a:t>
            </a:r>
            <a:r>
              <a:rPr lang="en-US" sz="900" dirty="0" err="1"/>
              <a:t>ana</a:t>
            </a:r>
            <a:r>
              <a:rPr lang="en-US" sz="900" dirty="0"/>
              <a:t> </a:t>
            </a:r>
            <a:r>
              <a:rPr lang="en-US" sz="900" dirty="0" err="1"/>
              <a:t>grubunda</a:t>
            </a:r>
            <a:r>
              <a:rPr lang="en-US" sz="900" dirty="0"/>
              <a:t> %8.83, </a:t>
            </a:r>
            <a:r>
              <a:rPr lang="en-US" sz="900" dirty="0" err="1"/>
              <a:t>Giyim</a:t>
            </a:r>
            <a:r>
              <a:rPr lang="en-US" sz="900" dirty="0"/>
              <a:t> ve </a:t>
            </a:r>
            <a:r>
              <a:rPr lang="en-US" sz="900" dirty="0" err="1"/>
              <a:t>Ayakkabı</a:t>
            </a:r>
            <a:r>
              <a:rPr lang="en-US" sz="900" dirty="0"/>
              <a:t> </a:t>
            </a:r>
            <a:r>
              <a:rPr lang="en-US" sz="900" dirty="0" err="1"/>
              <a:t>ana</a:t>
            </a:r>
            <a:r>
              <a:rPr lang="en-US" sz="900" dirty="0"/>
              <a:t> </a:t>
            </a:r>
            <a:r>
              <a:rPr lang="en-US" sz="900" dirty="0" err="1"/>
              <a:t>grubunda</a:t>
            </a:r>
            <a:r>
              <a:rPr lang="en-US" sz="900" dirty="0"/>
              <a:t> %0.75 </a:t>
            </a:r>
            <a:r>
              <a:rPr lang="en-US" sz="900" dirty="0" err="1"/>
              <a:t>azalış</a:t>
            </a:r>
            <a:r>
              <a:rPr lang="en-US" sz="900" dirty="0"/>
              <a:t> </a:t>
            </a:r>
            <a:r>
              <a:rPr lang="en-US" sz="900" dirty="0" err="1"/>
              <a:t>gerçekleşmiştir</a:t>
            </a:r>
            <a:r>
              <a:rPr lang="en-US" sz="900" dirty="0"/>
              <a:t>. 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" y="6623699"/>
            <a:ext cx="5328366" cy="957155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483564"/>
              </p:ext>
            </p:extLst>
          </p:nvPr>
        </p:nvGraphicFramePr>
        <p:xfrm>
          <a:off x="155862" y="1102829"/>
          <a:ext cx="4932782" cy="1024145"/>
        </p:xfrm>
        <a:graphic>
          <a:graphicData uri="http://schemas.openxmlformats.org/drawingml/2006/table">
            <a:tbl>
              <a:tblPr/>
              <a:tblGrid>
                <a:gridCol w="1051379">
                  <a:extLst>
                    <a:ext uri="{9D8B030D-6E8A-4147-A177-3AD203B41FA5}">
                      <a16:colId xmlns:a16="http://schemas.microsoft.com/office/drawing/2014/main" val="2320177982"/>
                    </a:ext>
                  </a:extLst>
                </a:gridCol>
                <a:gridCol w="379445">
                  <a:extLst>
                    <a:ext uri="{9D8B030D-6E8A-4147-A177-3AD203B41FA5}">
                      <a16:colId xmlns:a16="http://schemas.microsoft.com/office/drawing/2014/main" val="3082245967"/>
                    </a:ext>
                  </a:extLst>
                </a:gridCol>
                <a:gridCol w="498021">
                  <a:extLst>
                    <a:ext uri="{9D8B030D-6E8A-4147-A177-3AD203B41FA5}">
                      <a16:colId xmlns:a16="http://schemas.microsoft.com/office/drawing/2014/main" val="4083217274"/>
                    </a:ext>
                  </a:extLst>
                </a:gridCol>
                <a:gridCol w="379445">
                  <a:extLst>
                    <a:ext uri="{9D8B030D-6E8A-4147-A177-3AD203B41FA5}">
                      <a16:colId xmlns:a16="http://schemas.microsoft.com/office/drawing/2014/main" val="2718624385"/>
                    </a:ext>
                  </a:extLst>
                </a:gridCol>
                <a:gridCol w="1438728">
                  <a:extLst>
                    <a:ext uri="{9D8B030D-6E8A-4147-A177-3AD203B41FA5}">
                      <a16:colId xmlns:a16="http://schemas.microsoft.com/office/drawing/2014/main" val="480125933"/>
                    </a:ext>
                  </a:extLst>
                </a:gridCol>
                <a:gridCol w="379445">
                  <a:extLst>
                    <a:ext uri="{9D8B030D-6E8A-4147-A177-3AD203B41FA5}">
                      <a16:colId xmlns:a16="http://schemas.microsoft.com/office/drawing/2014/main" val="1678973610"/>
                    </a:ext>
                  </a:extLst>
                </a:gridCol>
                <a:gridCol w="379445">
                  <a:extLst>
                    <a:ext uri="{9D8B030D-6E8A-4147-A177-3AD203B41FA5}">
                      <a16:colId xmlns:a16="http://schemas.microsoft.com/office/drawing/2014/main" val="2968516980"/>
                    </a:ext>
                  </a:extLst>
                </a:gridCol>
                <a:gridCol w="426874">
                  <a:extLst>
                    <a:ext uri="{9D8B030D-6E8A-4147-A177-3AD203B41FA5}">
                      <a16:colId xmlns:a16="http://schemas.microsoft.com/office/drawing/2014/main" val="704253827"/>
                    </a:ext>
                  </a:extLst>
                </a:gridCol>
              </a:tblGrid>
              <a:tr h="1452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i="0" u="none" strike="noStrike" dirty="0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30.Oca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15.Şub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Değişim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30.Oca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15.Şub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Değişim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4986306"/>
                  </a:ext>
                </a:extLst>
              </a:tr>
              <a:tr h="14526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USD/TL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30,3500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30,8100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1,49%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 Yıllık Gösterge Tahvil Faizi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39,65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39,06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-1,5%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476197"/>
                  </a:ext>
                </a:extLst>
              </a:tr>
              <a:tr h="15253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EUR/TL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32,8832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32,9840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0,31%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Türkiye 5 yıllık CDS Primi (baz puan)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316,46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295,66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-7,0%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4125056"/>
                  </a:ext>
                </a:extLst>
              </a:tr>
              <a:tr h="15253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GBP/TL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38,5178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38,6855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0,43%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BIST 100 Endeksi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8474,3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9242,15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8,31%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910637"/>
                  </a:ext>
                </a:extLst>
              </a:tr>
              <a:tr h="15253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EUR/USD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1,0840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1,0727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-1,1%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ABD 10 Yıllık Tahvil Faizi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4,036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4,234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4,68%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7718740"/>
                  </a:ext>
                </a:extLst>
              </a:tr>
              <a:tr h="13074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GBP/USD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1,2697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1,2600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-0,8%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Altın </a:t>
                      </a:r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(USD/Ons)</a:t>
                      </a:r>
                      <a:endParaRPr lang="en-US" sz="600" b="1" i="0" u="none" strike="noStrike">
                        <a:solidFill>
                          <a:srgbClr val="16365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2036,12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2004,09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-1,6%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126968"/>
                  </a:ext>
                </a:extLst>
              </a:tr>
              <a:tr h="14526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EUR/GBP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0,8539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0,8548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0,11%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 dirty="0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Petrol</a:t>
                      </a:r>
                      <a:r>
                        <a:rPr lang="en-US" sz="600" b="0" i="0" u="none" strike="noStrike" dirty="0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 (USD/</a:t>
                      </a:r>
                      <a:r>
                        <a:rPr lang="en-US" sz="600" b="0" i="0" u="none" strike="noStrike" dirty="0" err="1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Varil</a:t>
                      </a:r>
                      <a:r>
                        <a:rPr lang="en-US" sz="600" b="0" i="0" u="none" strike="noStrike" dirty="0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)</a:t>
                      </a:r>
                      <a:endParaRPr lang="en-US" sz="600" b="1" i="0" u="none" strike="noStrike" dirty="0">
                        <a:solidFill>
                          <a:srgbClr val="16365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77,82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76,6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-1,6%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0028022"/>
                  </a:ext>
                </a:extLst>
              </a:tr>
            </a:tbl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118" y="2526886"/>
            <a:ext cx="4331848" cy="284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52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1280" y="679320"/>
            <a:ext cx="2118832" cy="40524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26" y="6665073"/>
            <a:ext cx="3118854" cy="28653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9660" y="5402445"/>
            <a:ext cx="51516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900" b="1" i="1" dirty="0" smtClean="0">
                <a:solidFill>
                  <a:prstClr val="black"/>
                </a:solidFill>
              </a:rPr>
              <a:t>YASAL UYARI: </a:t>
            </a:r>
            <a:r>
              <a:rPr lang="tr-TR" sz="900" i="1" dirty="0" smtClean="0">
                <a:solidFill>
                  <a:prstClr val="black"/>
                </a:solidFill>
              </a:rPr>
              <a:t>Burada </a:t>
            </a:r>
            <a:r>
              <a:rPr lang="tr-TR" sz="900" i="1" dirty="0">
                <a:solidFill>
                  <a:prstClr val="black"/>
                </a:solidFill>
              </a:rPr>
              <a:t>yer alan </a:t>
            </a:r>
            <a:r>
              <a:rPr lang="tr-TR" sz="900" i="1" dirty="0" smtClean="0">
                <a:solidFill>
                  <a:prstClr val="black"/>
                </a:solidFill>
              </a:rPr>
              <a:t>bilgiler</a:t>
            </a:r>
            <a:r>
              <a:rPr lang="en-US" sz="900" i="1" dirty="0" smtClean="0">
                <a:solidFill>
                  <a:prstClr val="black"/>
                </a:solidFill>
              </a:rPr>
              <a:t>,</a:t>
            </a:r>
            <a:r>
              <a:rPr lang="tr-TR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Bankamız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uzmanları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tarafından</a:t>
            </a:r>
            <a:r>
              <a:rPr lang="en-US" sz="900" i="1" dirty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güvenilir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olduğuna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inanılan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kamuya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açık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kaynaklar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kullanılarak</a:t>
            </a:r>
            <a:r>
              <a:rPr lang="en-US" sz="900" i="1" dirty="0" smtClean="0">
                <a:solidFill>
                  <a:prstClr val="black"/>
                </a:solidFill>
              </a:rPr>
              <a:t>, </a:t>
            </a:r>
            <a:r>
              <a:rPr lang="tr-TR" sz="900" i="1" dirty="0" smtClean="0">
                <a:solidFill>
                  <a:prstClr val="black"/>
                </a:solidFill>
              </a:rPr>
              <a:t>bilgilendirme </a:t>
            </a:r>
            <a:r>
              <a:rPr lang="tr-TR" sz="900" i="1" dirty="0">
                <a:solidFill>
                  <a:prstClr val="black"/>
                </a:solidFill>
              </a:rPr>
              <a:t>amacı ile hazırlanmıştır. </a:t>
            </a:r>
            <a:r>
              <a:rPr lang="en-US" sz="900" i="1" dirty="0" err="1" smtClean="0">
                <a:solidFill>
                  <a:prstClr val="black"/>
                </a:solidFill>
              </a:rPr>
              <a:t>Paylaşılan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veri</a:t>
            </a:r>
            <a:r>
              <a:rPr lang="en-US" sz="900" i="1" dirty="0" smtClean="0">
                <a:solidFill>
                  <a:prstClr val="black"/>
                </a:solidFill>
              </a:rPr>
              <a:t>, </a:t>
            </a:r>
            <a:r>
              <a:rPr lang="en-US" sz="900" i="1" dirty="0" err="1" smtClean="0">
                <a:solidFill>
                  <a:prstClr val="black"/>
                </a:solidFill>
              </a:rPr>
              <a:t>finansal</a:t>
            </a:r>
            <a:r>
              <a:rPr lang="tr-TR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>
                <a:solidFill>
                  <a:prstClr val="black"/>
                </a:solidFill>
              </a:rPr>
              <a:t>bilgi, </a:t>
            </a:r>
            <a:r>
              <a:rPr lang="en-US" sz="900" i="1" dirty="0" err="1" smtClean="0">
                <a:solidFill>
                  <a:prstClr val="black"/>
                </a:solidFill>
              </a:rPr>
              <a:t>görüş</a:t>
            </a:r>
            <a:r>
              <a:rPr lang="tr-TR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>
                <a:solidFill>
                  <a:prstClr val="black"/>
                </a:solidFill>
              </a:rPr>
              <a:t>ve </a:t>
            </a:r>
            <a:r>
              <a:rPr lang="tr-TR" sz="900" i="1" dirty="0" smtClean="0">
                <a:solidFill>
                  <a:prstClr val="black"/>
                </a:solidFill>
              </a:rPr>
              <a:t>tavsiyeler </a:t>
            </a:r>
            <a:r>
              <a:rPr lang="tr-TR" sz="900" i="1" dirty="0">
                <a:solidFill>
                  <a:prstClr val="black"/>
                </a:solidFill>
              </a:rPr>
              <a:t>yatırım danışmanlığı kapsamında değildir. Herhangi bir yatırım aracının alım-satım önerisi ya da getiri vaadi olarak yorumlanmamalıdır. Bu görüşler mali durumunuz ile risk ve getiri tercihlerinize uygun olmayabilir. Bu nedenle</a:t>
            </a:r>
            <a:r>
              <a:rPr lang="tr-TR" sz="900" i="1" dirty="0" smtClean="0">
                <a:solidFill>
                  <a:prstClr val="black"/>
                </a:solidFill>
              </a:rPr>
              <a:t>,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 smtClean="0">
                <a:solidFill>
                  <a:prstClr val="black"/>
                </a:solidFill>
              </a:rPr>
              <a:t>sadece </a:t>
            </a:r>
            <a:r>
              <a:rPr lang="tr-TR" sz="900" i="1" dirty="0">
                <a:solidFill>
                  <a:prstClr val="black"/>
                </a:solidFill>
              </a:rPr>
              <a:t>burada yer alan bilgilere dayanarak yatırım kararı verilmesi beklentilerinize uygun sonuçlar doğurmayabilir</a:t>
            </a:r>
            <a:r>
              <a:rPr lang="tr-TR" sz="900" i="1" dirty="0" smtClean="0">
                <a:solidFill>
                  <a:prstClr val="black"/>
                </a:solidFill>
              </a:rPr>
              <a:t>.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 smtClean="0">
                <a:solidFill>
                  <a:prstClr val="black"/>
                </a:solidFill>
              </a:rPr>
              <a:t>Burada </a:t>
            </a:r>
            <a:r>
              <a:rPr lang="tr-TR" sz="900" i="1" dirty="0">
                <a:solidFill>
                  <a:prstClr val="black"/>
                </a:solidFill>
              </a:rPr>
              <a:t>yer alan fiyatlar, veriler ve bilgilerin tam ve doğru olduğu garanti edilemez; içerik, haber verilmeksizin değiştirilebilir</a:t>
            </a:r>
            <a:r>
              <a:rPr lang="tr-TR" sz="900" i="1" dirty="0" smtClean="0">
                <a:solidFill>
                  <a:prstClr val="black"/>
                </a:solidFill>
              </a:rPr>
              <a:t>. Bu </a:t>
            </a:r>
            <a:r>
              <a:rPr lang="tr-TR" sz="900" i="1" dirty="0">
                <a:solidFill>
                  <a:prstClr val="black"/>
                </a:solidFill>
              </a:rPr>
              <a:t>kaynakların kullanılması nedeni ile ortaya çıkabilecek </a:t>
            </a:r>
            <a:r>
              <a:rPr lang="tr-TR" sz="900" i="1" dirty="0" smtClean="0">
                <a:solidFill>
                  <a:prstClr val="black"/>
                </a:solidFill>
              </a:rPr>
              <a:t>hatalardan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ya</a:t>
            </a:r>
            <a:r>
              <a:rPr lang="en-US" sz="900" i="1" dirty="0" smtClean="0">
                <a:solidFill>
                  <a:prstClr val="black"/>
                </a:solidFill>
              </a:rPr>
              <a:t> da </a:t>
            </a:r>
            <a:r>
              <a:rPr lang="en-US" sz="900" i="1" dirty="0" err="1" smtClean="0">
                <a:solidFill>
                  <a:prstClr val="black"/>
                </a:solidFill>
              </a:rPr>
              <a:t>zararlardan</a:t>
            </a:r>
            <a:r>
              <a:rPr lang="tr-TR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>
                <a:solidFill>
                  <a:prstClr val="black"/>
                </a:solidFill>
              </a:rPr>
              <a:t>Near East Bank Ltd. sorumlu </a:t>
            </a:r>
            <a:r>
              <a:rPr lang="tr-TR" sz="900" i="1" dirty="0" smtClean="0">
                <a:solidFill>
                  <a:prstClr val="black"/>
                </a:solidFill>
              </a:rPr>
              <a:t>de</a:t>
            </a:r>
            <a:r>
              <a:rPr lang="en-US" sz="900" i="1" dirty="0" smtClean="0">
                <a:solidFill>
                  <a:prstClr val="black"/>
                </a:solidFill>
              </a:rPr>
              <a:t>ğ</a:t>
            </a:r>
            <a:r>
              <a:rPr lang="tr-TR" sz="900" i="1" dirty="0" smtClean="0">
                <a:solidFill>
                  <a:prstClr val="black"/>
                </a:solidFill>
              </a:rPr>
              <a:t>ildir</a:t>
            </a:r>
            <a:r>
              <a:rPr lang="tr-TR" sz="900" i="1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6" y="0"/>
            <a:ext cx="5328366" cy="10222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9" y="6602774"/>
            <a:ext cx="5327493" cy="95848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51992" y="5106270"/>
            <a:ext cx="32049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/>
              <a:t>Kaynaklar</a:t>
            </a:r>
            <a:r>
              <a:rPr lang="en-US" sz="800" dirty="0" smtClean="0"/>
              <a:t>: TÜİK, Bloomberg, TCMB, İSO, T.C. </a:t>
            </a:r>
            <a:r>
              <a:rPr lang="en-US" sz="800" dirty="0" err="1" smtClean="0"/>
              <a:t>Ticaret</a:t>
            </a:r>
            <a:r>
              <a:rPr lang="en-US" sz="800" dirty="0" smtClean="0"/>
              <a:t> </a:t>
            </a:r>
            <a:r>
              <a:rPr lang="en-US" sz="800" dirty="0" err="1" smtClean="0"/>
              <a:t>Bakanlığı</a:t>
            </a:r>
            <a:r>
              <a:rPr lang="en-US" sz="800" dirty="0" smtClean="0"/>
              <a:t>, KKTC DPÖ.</a:t>
            </a:r>
            <a:endParaRPr lang="en-US" sz="800" dirty="0"/>
          </a:p>
        </p:txBody>
      </p:sp>
      <p:sp>
        <p:nvSpPr>
          <p:cNvPr id="12" name="Text Placeholder 18"/>
          <p:cNvSpPr txBox="1">
            <a:spLocks/>
          </p:cNvSpPr>
          <p:nvPr/>
        </p:nvSpPr>
        <p:spPr>
          <a:xfrm>
            <a:off x="159396" y="1192483"/>
            <a:ext cx="2497690" cy="3763492"/>
          </a:xfrm>
          <a:prstGeom prst="rect">
            <a:avLst/>
          </a:prstGeom>
        </p:spPr>
        <p:txBody>
          <a:bodyPr>
            <a:noAutofit/>
          </a:bodyPr>
          <a:lstStyle>
            <a:lvl1pPr marL="99921" indent="-99921" algn="l" defTabSz="399684" rtl="0" eaLnBrk="1" latinLnBrk="0" hangingPunct="1">
              <a:lnSpc>
                <a:spcPct val="90000"/>
              </a:lnSpc>
              <a:spcBef>
                <a:spcPts val="437"/>
              </a:spcBef>
              <a:buFont typeface="Arial" panose="020B0604020202020204" pitchFamily="34" charset="0"/>
              <a:buChar char="•"/>
              <a:defRPr sz="12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99763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10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9605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87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99447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9290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9132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8974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98816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8658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en-US" sz="900" dirty="0"/>
          </a:p>
        </p:txBody>
      </p:sp>
      <p:sp>
        <p:nvSpPr>
          <p:cNvPr id="7" name="Rectangle 6"/>
          <p:cNvSpPr/>
          <p:nvPr/>
        </p:nvSpPr>
        <p:spPr>
          <a:xfrm>
            <a:off x="129902" y="1166902"/>
            <a:ext cx="2367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900" dirty="0"/>
          </a:p>
          <a:p>
            <a:endParaRPr lang="en-US" sz="900" dirty="0"/>
          </a:p>
        </p:txBody>
      </p:sp>
      <p:sp>
        <p:nvSpPr>
          <p:cNvPr id="6" name="Rectangle 5"/>
          <p:cNvSpPr/>
          <p:nvPr/>
        </p:nvSpPr>
        <p:spPr>
          <a:xfrm>
            <a:off x="92426" y="1135338"/>
            <a:ext cx="24831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dirty="0"/>
          </a:p>
          <a:p>
            <a:pPr algn="just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99666" y="1082338"/>
            <a:ext cx="239624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800" b="1" dirty="0"/>
              <a:t>FED </a:t>
            </a:r>
            <a:r>
              <a:rPr lang="en-US" sz="800" b="1" dirty="0" smtClean="0"/>
              <a:t>Para </a:t>
            </a:r>
            <a:r>
              <a:rPr lang="en-US" sz="800" b="1" dirty="0" err="1" smtClean="0"/>
              <a:t>Politika</a:t>
            </a:r>
            <a:r>
              <a:rPr lang="en-US" sz="800" b="1" dirty="0" smtClean="0"/>
              <a:t> </a:t>
            </a:r>
            <a:r>
              <a:rPr lang="en-US" sz="800" b="1" dirty="0" err="1" smtClean="0"/>
              <a:t>Faiz</a:t>
            </a:r>
            <a:r>
              <a:rPr lang="en-US" sz="800" b="1" dirty="0" smtClean="0"/>
              <a:t> </a:t>
            </a:r>
            <a:r>
              <a:rPr lang="en-US" sz="800" b="1" dirty="0" err="1" smtClean="0"/>
              <a:t>Karari</a:t>
            </a:r>
            <a:endParaRPr lang="en-US" sz="800" b="1" dirty="0" smtClean="0"/>
          </a:p>
          <a:p>
            <a:pPr algn="just" fontAlgn="base"/>
            <a:endParaRPr lang="en-US" sz="800" dirty="0" smtClean="0"/>
          </a:p>
          <a:p>
            <a:pPr algn="just" fontAlgn="base"/>
            <a:r>
              <a:rPr lang="en-US" sz="800" dirty="0" smtClean="0"/>
              <a:t>Fed </a:t>
            </a:r>
            <a:r>
              <a:rPr lang="en-US" sz="800" dirty="0"/>
              <a:t>2 </a:t>
            </a:r>
            <a:r>
              <a:rPr lang="en-US" sz="800" dirty="0" err="1"/>
              <a:t>gün</a:t>
            </a:r>
            <a:r>
              <a:rPr lang="en-US" sz="800" dirty="0"/>
              <a:t> </a:t>
            </a:r>
            <a:r>
              <a:rPr lang="en-US" sz="800" dirty="0" err="1"/>
              <a:t>süren</a:t>
            </a:r>
            <a:r>
              <a:rPr lang="en-US" sz="800" dirty="0"/>
              <a:t> </a:t>
            </a:r>
            <a:r>
              <a:rPr lang="en-US" sz="800" dirty="0" err="1"/>
              <a:t>toplantısında</a:t>
            </a:r>
            <a:r>
              <a:rPr lang="en-US" sz="800" dirty="0"/>
              <a:t> </a:t>
            </a:r>
            <a:r>
              <a:rPr lang="en-US" sz="800" dirty="0" err="1"/>
              <a:t>politika</a:t>
            </a:r>
            <a:r>
              <a:rPr lang="en-US" sz="800" dirty="0"/>
              <a:t> </a:t>
            </a:r>
            <a:r>
              <a:rPr lang="en-US" sz="800" dirty="0" err="1"/>
              <a:t>faizinde</a:t>
            </a:r>
            <a:r>
              <a:rPr lang="en-US" sz="800" dirty="0"/>
              <a:t> </a:t>
            </a:r>
            <a:r>
              <a:rPr lang="en-US" sz="800" dirty="0" err="1"/>
              <a:t>değişikliğe</a:t>
            </a:r>
            <a:r>
              <a:rPr lang="en-US" sz="800" dirty="0"/>
              <a:t> </a:t>
            </a:r>
            <a:r>
              <a:rPr lang="en-US" sz="800" dirty="0" err="1"/>
              <a:t>gitmedi</a:t>
            </a:r>
            <a:r>
              <a:rPr lang="en-US" sz="800" dirty="0"/>
              <a:t>. </a:t>
            </a:r>
            <a:r>
              <a:rPr lang="en-US" sz="800" dirty="0" err="1"/>
              <a:t>Politika</a:t>
            </a:r>
            <a:r>
              <a:rPr lang="en-US" sz="800" dirty="0"/>
              <a:t> </a:t>
            </a:r>
            <a:r>
              <a:rPr lang="en-US" sz="800" dirty="0" err="1"/>
              <a:t>faizi</a:t>
            </a:r>
            <a:r>
              <a:rPr lang="en-US" sz="800" dirty="0"/>
              <a:t> </a:t>
            </a:r>
            <a:r>
              <a:rPr lang="en-US" sz="800" dirty="0" err="1"/>
              <a:t>yüzde</a:t>
            </a:r>
            <a:r>
              <a:rPr lang="en-US" sz="800" dirty="0"/>
              <a:t> 5,25-5,50 </a:t>
            </a:r>
            <a:r>
              <a:rPr lang="en-US" sz="800" dirty="0" err="1"/>
              <a:t>ile</a:t>
            </a:r>
            <a:r>
              <a:rPr lang="en-US" sz="800" dirty="0"/>
              <a:t> 22 </a:t>
            </a:r>
            <a:r>
              <a:rPr lang="en-US" sz="800" dirty="0" err="1"/>
              <a:t>yılın</a:t>
            </a:r>
            <a:r>
              <a:rPr lang="en-US" sz="800" dirty="0"/>
              <a:t> </a:t>
            </a:r>
            <a:r>
              <a:rPr lang="en-US" sz="800" dirty="0" err="1"/>
              <a:t>zirvesinde</a:t>
            </a:r>
            <a:r>
              <a:rPr lang="en-US" sz="800" dirty="0"/>
              <a:t> </a:t>
            </a:r>
            <a:r>
              <a:rPr lang="en-US" sz="800" dirty="0" err="1"/>
              <a:t>kaldı</a:t>
            </a:r>
            <a:r>
              <a:rPr lang="en-US" sz="800" dirty="0"/>
              <a:t>. </a:t>
            </a:r>
            <a:r>
              <a:rPr lang="en-US" sz="800" dirty="0" err="1"/>
              <a:t>Karar</a:t>
            </a:r>
            <a:r>
              <a:rPr lang="en-US" sz="800" dirty="0"/>
              <a:t> oy </a:t>
            </a:r>
            <a:r>
              <a:rPr lang="en-US" sz="800" dirty="0" err="1"/>
              <a:t>birliğiyle</a:t>
            </a:r>
            <a:r>
              <a:rPr lang="en-US" sz="800" dirty="0"/>
              <a:t> </a:t>
            </a:r>
            <a:r>
              <a:rPr lang="en-US" sz="800" dirty="0" err="1"/>
              <a:t>alındı</a:t>
            </a:r>
            <a:r>
              <a:rPr lang="en-US" sz="800" dirty="0"/>
              <a:t>.</a:t>
            </a:r>
          </a:p>
          <a:p>
            <a:pPr algn="just" fontAlgn="base"/>
            <a:r>
              <a:rPr lang="en-US" sz="800" dirty="0"/>
              <a:t>Fed </a:t>
            </a:r>
            <a:r>
              <a:rPr lang="en-US" sz="800" dirty="0" err="1"/>
              <a:t>faiz</a:t>
            </a:r>
            <a:r>
              <a:rPr lang="en-US" sz="800" dirty="0"/>
              <a:t> </a:t>
            </a:r>
            <a:r>
              <a:rPr lang="en-US" sz="800" dirty="0" err="1"/>
              <a:t>artırımlarının</a:t>
            </a:r>
            <a:r>
              <a:rPr lang="en-US" sz="800" dirty="0"/>
              <a:t> </a:t>
            </a:r>
            <a:r>
              <a:rPr lang="en-US" sz="800" dirty="0" err="1"/>
              <a:t>bittiği</a:t>
            </a:r>
            <a:r>
              <a:rPr lang="en-US" sz="800" dirty="0"/>
              <a:t> </a:t>
            </a:r>
            <a:r>
              <a:rPr lang="en-US" sz="800" dirty="0" err="1"/>
              <a:t>ancak</a:t>
            </a:r>
            <a:r>
              <a:rPr lang="en-US" sz="800" dirty="0"/>
              <a:t> </a:t>
            </a:r>
            <a:r>
              <a:rPr lang="en-US" sz="800" dirty="0" err="1"/>
              <a:t>faiz</a:t>
            </a:r>
            <a:r>
              <a:rPr lang="en-US" sz="800" dirty="0"/>
              <a:t> </a:t>
            </a:r>
            <a:r>
              <a:rPr lang="en-US" sz="800" dirty="0" err="1"/>
              <a:t>indirimine</a:t>
            </a:r>
            <a:r>
              <a:rPr lang="en-US" sz="800" dirty="0"/>
              <a:t> hazır </a:t>
            </a:r>
            <a:r>
              <a:rPr lang="en-US" sz="800" dirty="0" err="1"/>
              <a:t>olmadıkları</a:t>
            </a:r>
            <a:r>
              <a:rPr lang="en-US" sz="800" dirty="0"/>
              <a:t> </a:t>
            </a:r>
            <a:r>
              <a:rPr lang="en-US" sz="800" dirty="0" err="1"/>
              <a:t>sinyali</a:t>
            </a:r>
            <a:r>
              <a:rPr lang="en-US" sz="800" dirty="0"/>
              <a:t> </a:t>
            </a:r>
            <a:r>
              <a:rPr lang="en-US" sz="800" dirty="0" err="1"/>
              <a:t>verdi</a:t>
            </a:r>
            <a:r>
              <a:rPr lang="en-US" sz="800" dirty="0"/>
              <a:t>.</a:t>
            </a:r>
          </a:p>
          <a:p>
            <a:pPr algn="just" fontAlgn="base"/>
            <a:endParaRPr lang="en-US" sz="800" dirty="0"/>
          </a:p>
          <a:p>
            <a:pPr algn="just" fontAlgn="base"/>
            <a:r>
              <a:rPr lang="en-US" sz="800" dirty="0"/>
              <a:t>Para </a:t>
            </a:r>
            <a:r>
              <a:rPr lang="en-US" sz="800" dirty="0" err="1"/>
              <a:t>politikası</a:t>
            </a:r>
            <a:r>
              <a:rPr lang="en-US" sz="800" dirty="0"/>
              <a:t> </a:t>
            </a:r>
            <a:r>
              <a:rPr lang="en-US" sz="800" dirty="0" err="1"/>
              <a:t>metninden</a:t>
            </a:r>
            <a:r>
              <a:rPr lang="en-US" sz="800" dirty="0"/>
              <a:t> “</a:t>
            </a:r>
            <a:r>
              <a:rPr lang="en-US" sz="800" dirty="0" err="1"/>
              <a:t>enflasyon</a:t>
            </a:r>
            <a:r>
              <a:rPr lang="en-US" sz="800" dirty="0"/>
              <a:t> kontrol altına </a:t>
            </a:r>
            <a:r>
              <a:rPr lang="en-US" sz="800" dirty="0" err="1"/>
              <a:t>alınana</a:t>
            </a:r>
            <a:r>
              <a:rPr lang="en-US" sz="800" dirty="0"/>
              <a:t> </a:t>
            </a:r>
            <a:r>
              <a:rPr lang="en-US" sz="800" dirty="0" err="1"/>
              <a:t>kadar</a:t>
            </a:r>
            <a:r>
              <a:rPr lang="en-US" sz="800" dirty="0"/>
              <a:t> </a:t>
            </a:r>
            <a:r>
              <a:rPr lang="en-US" sz="800" dirty="0" err="1"/>
              <a:t>faiz</a:t>
            </a:r>
            <a:r>
              <a:rPr lang="en-US" sz="800" dirty="0"/>
              <a:t> </a:t>
            </a:r>
            <a:r>
              <a:rPr lang="en-US" sz="800" dirty="0" err="1"/>
              <a:t>artırımı</a:t>
            </a:r>
            <a:r>
              <a:rPr lang="en-US" sz="800" dirty="0"/>
              <a:t> </a:t>
            </a:r>
            <a:r>
              <a:rPr lang="en-US" sz="800" dirty="0" err="1"/>
              <a:t>olabileceği</a:t>
            </a:r>
            <a:r>
              <a:rPr lang="en-US" sz="800" dirty="0"/>
              <a:t>” </a:t>
            </a:r>
            <a:r>
              <a:rPr lang="en-US" sz="800" dirty="0" err="1"/>
              <a:t>ifadesi</a:t>
            </a:r>
            <a:r>
              <a:rPr lang="en-US" sz="800" dirty="0"/>
              <a:t> </a:t>
            </a:r>
            <a:r>
              <a:rPr lang="en-US" sz="800" dirty="0" err="1"/>
              <a:t>çıkarıldı</a:t>
            </a:r>
            <a:r>
              <a:rPr lang="en-US" sz="800" dirty="0"/>
              <a:t>. </a:t>
            </a:r>
            <a:r>
              <a:rPr lang="en-US" sz="800" dirty="0" err="1"/>
              <a:t>Ancak</a:t>
            </a:r>
            <a:r>
              <a:rPr lang="en-US" sz="800" dirty="0"/>
              <a:t> </a:t>
            </a:r>
            <a:r>
              <a:rPr lang="en-US" sz="800" dirty="0" err="1"/>
              <a:t>yetkililer</a:t>
            </a:r>
            <a:r>
              <a:rPr lang="en-US" sz="800" dirty="0"/>
              <a:t> </a:t>
            </a:r>
            <a:r>
              <a:rPr lang="en-US" sz="800" dirty="0" err="1"/>
              <a:t>enflasyonun</a:t>
            </a:r>
            <a:r>
              <a:rPr lang="en-US" sz="800" dirty="0"/>
              <a:t> hala </a:t>
            </a:r>
            <a:r>
              <a:rPr lang="en-US" sz="800" dirty="0" err="1"/>
              <a:t>bankanın</a:t>
            </a:r>
            <a:r>
              <a:rPr lang="en-US" sz="800" dirty="0"/>
              <a:t> </a:t>
            </a:r>
            <a:r>
              <a:rPr lang="en-US" sz="800" dirty="0" err="1"/>
              <a:t>yüzde</a:t>
            </a:r>
            <a:r>
              <a:rPr lang="en-US" sz="800" dirty="0"/>
              <a:t> 2’lik </a:t>
            </a:r>
            <a:r>
              <a:rPr lang="en-US" sz="800" dirty="0" err="1"/>
              <a:t>hedefinin</a:t>
            </a:r>
            <a:r>
              <a:rPr lang="en-US" sz="800" dirty="0"/>
              <a:t> </a:t>
            </a:r>
            <a:r>
              <a:rPr lang="en-US" sz="800" dirty="0" err="1"/>
              <a:t>üzerinde</a:t>
            </a:r>
            <a:r>
              <a:rPr lang="en-US" sz="800" dirty="0"/>
              <a:t> </a:t>
            </a:r>
            <a:r>
              <a:rPr lang="en-US" sz="800" dirty="0" err="1"/>
              <a:t>seyrettiğini</a:t>
            </a:r>
            <a:r>
              <a:rPr lang="en-US" sz="800" dirty="0"/>
              <a:t> </a:t>
            </a:r>
            <a:r>
              <a:rPr lang="en-US" sz="800" dirty="0" err="1"/>
              <a:t>belirterek</a:t>
            </a:r>
            <a:r>
              <a:rPr lang="en-US" sz="800" dirty="0"/>
              <a:t> henüz </a:t>
            </a:r>
            <a:r>
              <a:rPr lang="en-US" sz="800" dirty="0" err="1"/>
              <a:t>faiz</a:t>
            </a:r>
            <a:r>
              <a:rPr lang="en-US" sz="800" dirty="0"/>
              <a:t> </a:t>
            </a:r>
            <a:r>
              <a:rPr lang="en-US" sz="800" dirty="0" err="1"/>
              <a:t>indirimi</a:t>
            </a:r>
            <a:r>
              <a:rPr lang="en-US" sz="800" dirty="0"/>
              <a:t> </a:t>
            </a:r>
            <a:r>
              <a:rPr lang="en-US" sz="800" dirty="0" err="1"/>
              <a:t>planı</a:t>
            </a:r>
            <a:r>
              <a:rPr lang="en-US" sz="800" dirty="0"/>
              <a:t> </a:t>
            </a:r>
            <a:r>
              <a:rPr lang="en-US" sz="800" dirty="0" err="1"/>
              <a:t>olmadığı</a:t>
            </a:r>
            <a:r>
              <a:rPr lang="en-US" sz="800" dirty="0"/>
              <a:t> </a:t>
            </a:r>
            <a:r>
              <a:rPr lang="en-US" sz="800" dirty="0" err="1"/>
              <a:t>mesajı</a:t>
            </a:r>
            <a:r>
              <a:rPr lang="en-US" sz="800" dirty="0"/>
              <a:t> </a:t>
            </a:r>
            <a:r>
              <a:rPr lang="en-US" sz="800" dirty="0" err="1"/>
              <a:t>verdi</a:t>
            </a:r>
            <a:r>
              <a:rPr lang="en-US" sz="800" dirty="0"/>
              <a:t>. </a:t>
            </a:r>
            <a:r>
              <a:rPr lang="en-US" sz="800" dirty="0" err="1"/>
              <a:t>Konuya</a:t>
            </a:r>
            <a:r>
              <a:rPr lang="en-US" sz="800" dirty="0"/>
              <a:t> </a:t>
            </a:r>
            <a:r>
              <a:rPr lang="en-US" sz="800" dirty="0" err="1"/>
              <a:t>dair</a:t>
            </a:r>
            <a:r>
              <a:rPr lang="en-US" sz="800" dirty="0"/>
              <a:t> “</a:t>
            </a:r>
            <a:r>
              <a:rPr lang="en-US" sz="800" dirty="0" err="1"/>
              <a:t>Komite</a:t>
            </a:r>
            <a:r>
              <a:rPr lang="en-US" sz="800" dirty="0"/>
              <a:t>, </a:t>
            </a:r>
            <a:r>
              <a:rPr lang="en-US" sz="800" dirty="0" err="1"/>
              <a:t>enflasyon</a:t>
            </a:r>
            <a:r>
              <a:rPr lang="en-US" sz="800" dirty="0"/>
              <a:t> </a:t>
            </a:r>
            <a:r>
              <a:rPr lang="en-US" sz="800" dirty="0" err="1"/>
              <a:t>sürdürebilir</a:t>
            </a:r>
            <a:r>
              <a:rPr lang="en-US" sz="800" dirty="0"/>
              <a:t> </a:t>
            </a:r>
            <a:r>
              <a:rPr lang="en-US" sz="800" dirty="0" err="1"/>
              <a:t>biçimde</a:t>
            </a:r>
            <a:r>
              <a:rPr lang="en-US" sz="800" dirty="0"/>
              <a:t> </a:t>
            </a:r>
            <a:r>
              <a:rPr lang="en-US" sz="800" dirty="0" err="1"/>
              <a:t>yüzde</a:t>
            </a:r>
            <a:r>
              <a:rPr lang="en-US" sz="800" dirty="0"/>
              <a:t> 2’lik </a:t>
            </a:r>
            <a:r>
              <a:rPr lang="en-US" sz="800" dirty="0" err="1"/>
              <a:t>hedefe</a:t>
            </a:r>
            <a:r>
              <a:rPr lang="en-US" sz="800" dirty="0"/>
              <a:t> </a:t>
            </a:r>
            <a:r>
              <a:rPr lang="en-US" sz="800" dirty="0" err="1"/>
              <a:t>indiğine</a:t>
            </a:r>
            <a:r>
              <a:rPr lang="en-US" sz="800" dirty="0"/>
              <a:t> </a:t>
            </a:r>
            <a:r>
              <a:rPr lang="en-US" sz="800" dirty="0" err="1"/>
              <a:t>emin</a:t>
            </a:r>
            <a:r>
              <a:rPr lang="en-US" sz="800" dirty="0"/>
              <a:t> </a:t>
            </a:r>
            <a:r>
              <a:rPr lang="en-US" sz="800" dirty="0" err="1"/>
              <a:t>olana</a:t>
            </a:r>
            <a:r>
              <a:rPr lang="en-US" sz="800" dirty="0"/>
              <a:t> </a:t>
            </a:r>
            <a:r>
              <a:rPr lang="en-US" sz="800" dirty="0" err="1"/>
              <a:t>dek</a:t>
            </a:r>
            <a:r>
              <a:rPr lang="en-US" sz="800" dirty="0"/>
              <a:t> </a:t>
            </a:r>
            <a:r>
              <a:rPr lang="en-US" sz="800" dirty="0" err="1"/>
              <a:t>faiz</a:t>
            </a:r>
            <a:r>
              <a:rPr lang="en-US" sz="800" dirty="0"/>
              <a:t> </a:t>
            </a:r>
            <a:r>
              <a:rPr lang="en-US" sz="800" dirty="0" err="1"/>
              <a:t>indiriminin</a:t>
            </a:r>
            <a:r>
              <a:rPr lang="en-US" sz="800" dirty="0"/>
              <a:t> </a:t>
            </a:r>
            <a:r>
              <a:rPr lang="en-US" sz="800" dirty="0" err="1"/>
              <a:t>uygun</a:t>
            </a:r>
            <a:r>
              <a:rPr lang="en-US" sz="800" dirty="0"/>
              <a:t> olmasını </a:t>
            </a:r>
            <a:r>
              <a:rPr lang="en-US" sz="800" dirty="0" err="1"/>
              <a:t>beklemiyor</a:t>
            </a:r>
            <a:r>
              <a:rPr lang="en-US" sz="800" dirty="0"/>
              <a:t>” </a:t>
            </a:r>
            <a:r>
              <a:rPr lang="en-US" sz="800" dirty="0" err="1"/>
              <a:t>açıklaması</a:t>
            </a:r>
            <a:r>
              <a:rPr lang="en-US" sz="800" dirty="0"/>
              <a:t> </a:t>
            </a:r>
            <a:r>
              <a:rPr lang="en-US" sz="800" dirty="0" err="1"/>
              <a:t>yapıldı</a:t>
            </a:r>
            <a:r>
              <a:rPr lang="en-US" sz="800" dirty="0" smtClean="0"/>
              <a:t>.</a:t>
            </a:r>
          </a:p>
          <a:p>
            <a:pPr algn="just" fontAlgn="base"/>
            <a:endParaRPr lang="en-US" sz="800" dirty="0"/>
          </a:p>
          <a:p>
            <a:pPr algn="just" fontAlgn="base"/>
            <a:endParaRPr lang="en-US" sz="800" dirty="0"/>
          </a:p>
          <a:p>
            <a:pPr algn="just" fontAlgn="base"/>
            <a:r>
              <a:rPr lang="en-US" sz="800" dirty="0" err="1" smtClean="0"/>
              <a:t>Başkan</a:t>
            </a:r>
            <a:r>
              <a:rPr lang="en-US" sz="800" dirty="0" smtClean="0"/>
              <a:t> </a:t>
            </a:r>
            <a:r>
              <a:rPr lang="en-US" sz="800" dirty="0"/>
              <a:t>Jerome Powell </a:t>
            </a:r>
            <a:r>
              <a:rPr lang="en-US" sz="800" dirty="0" err="1"/>
              <a:t>faiz</a:t>
            </a:r>
            <a:r>
              <a:rPr lang="en-US" sz="800" dirty="0"/>
              <a:t> </a:t>
            </a:r>
            <a:r>
              <a:rPr lang="en-US" sz="800" dirty="0" err="1"/>
              <a:t>kararı</a:t>
            </a:r>
            <a:r>
              <a:rPr lang="en-US" sz="800" dirty="0"/>
              <a:t> sonrası </a:t>
            </a:r>
            <a:r>
              <a:rPr lang="en-US" sz="800" dirty="0" err="1"/>
              <a:t>düzenlenen</a:t>
            </a:r>
            <a:r>
              <a:rPr lang="en-US" sz="800" dirty="0"/>
              <a:t> basın </a:t>
            </a:r>
            <a:r>
              <a:rPr lang="en-US" sz="800" dirty="0" err="1"/>
              <a:t>toplantısında</a:t>
            </a:r>
            <a:r>
              <a:rPr lang="en-US" sz="800" dirty="0"/>
              <a:t> “</a:t>
            </a:r>
            <a:r>
              <a:rPr lang="en-US" sz="800" dirty="0" err="1"/>
              <a:t>Politika</a:t>
            </a:r>
            <a:r>
              <a:rPr lang="en-US" sz="800" dirty="0"/>
              <a:t> </a:t>
            </a:r>
            <a:r>
              <a:rPr lang="en-US" sz="800" dirty="0" err="1"/>
              <a:t>faizi</a:t>
            </a:r>
            <a:r>
              <a:rPr lang="en-US" sz="800" dirty="0"/>
              <a:t> </a:t>
            </a:r>
            <a:r>
              <a:rPr lang="en-US" sz="800" dirty="0" err="1"/>
              <a:t>muhtemelen</a:t>
            </a:r>
            <a:r>
              <a:rPr lang="en-US" sz="800" dirty="0"/>
              <a:t> </a:t>
            </a:r>
            <a:r>
              <a:rPr lang="en-US" sz="800" dirty="0" err="1"/>
              <a:t>zirvede</a:t>
            </a:r>
            <a:r>
              <a:rPr lang="en-US" sz="800" dirty="0"/>
              <a:t>, </a:t>
            </a:r>
            <a:r>
              <a:rPr lang="en-US" sz="800" dirty="0" err="1"/>
              <a:t>ekonominin</a:t>
            </a:r>
            <a:r>
              <a:rPr lang="en-US" sz="800" dirty="0"/>
              <a:t> de </a:t>
            </a:r>
            <a:r>
              <a:rPr lang="en-US" sz="800" dirty="0" err="1"/>
              <a:t>beklendiği</a:t>
            </a:r>
            <a:r>
              <a:rPr lang="en-US" sz="800" dirty="0"/>
              <a:t> gibi </a:t>
            </a:r>
            <a:r>
              <a:rPr lang="en-US" sz="800" dirty="0" err="1"/>
              <a:t>seyretmesi</a:t>
            </a:r>
            <a:r>
              <a:rPr lang="en-US" sz="800" dirty="0"/>
              <a:t> durumunda, </a:t>
            </a:r>
            <a:r>
              <a:rPr lang="en-US" sz="800" dirty="0" err="1"/>
              <a:t>bu</a:t>
            </a:r>
            <a:r>
              <a:rPr lang="en-US" sz="800" dirty="0"/>
              <a:t> </a:t>
            </a:r>
            <a:r>
              <a:rPr lang="en-US" sz="800" dirty="0" err="1"/>
              <a:t>yıl</a:t>
            </a:r>
            <a:r>
              <a:rPr lang="en-US" sz="800" dirty="0"/>
              <a:t> </a:t>
            </a:r>
            <a:r>
              <a:rPr lang="en-US" sz="800" dirty="0" err="1"/>
              <a:t>faiz</a:t>
            </a:r>
            <a:r>
              <a:rPr lang="en-US" sz="800" dirty="0"/>
              <a:t> </a:t>
            </a:r>
            <a:r>
              <a:rPr lang="en-US" sz="800" dirty="0" err="1"/>
              <a:t>indirimlerine</a:t>
            </a:r>
            <a:r>
              <a:rPr lang="en-US" sz="800" dirty="0"/>
              <a:t> </a:t>
            </a:r>
            <a:r>
              <a:rPr lang="en-US" sz="800" dirty="0" err="1"/>
              <a:t>başlamanın</a:t>
            </a:r>
            <a:r>
              <a:rPr lang="en-US" sz="800" dirty="0"/>
              <a:t> uygun </a:t>
            </a:r>
            <a:r>
              <a:rPr lang="en-US" sz="800" dirty="0" err="1"/>
              <a:t>olacağına</a:t>
            </a:r>
            <a:r>
              <a:rPr lang="en-US" sz="800" dirty="0"/>
              <a:t> </a:t>
            </a:r>
            <a:r>
              <a:rPr lang="en-US" sz="800" dirty="0" err="1"/>
              <a:t>inanıyoruz</a:t>
            </a:r>
            <a:r>
              <a:rPr lang="en-US" sz="800" dirty="0"/>
              <a:t>" dedi. Powell Mart </a:t>
            </a:r>
            <a:r>
              <a:rPr lang="en-US" sz="800" dirty="0" err="1"/>
              <a:t>ayında</a:t>
            </a:r>
            <a:r>
              <a:rPr lang="en-US" sz="800" dirty="0"/>
              <a:t> </a:t>
            </a:r>
            <a:r>
              <a:rPr lang="en-US" sz="800" dirty="0" err="1"/>
              <a:t>faiz</a:t>
            </a:r>
            <a:r>
              <a:rPr lang="en-US" sz="800" dirty="0"/>
              <a:t> </a:t>
            </a:r>
            <a:r>
              <a:rPr lang="en-US" sz="800" dirty="0" err="1"/>
              <a:t>indirimi</a:t>
            </a:r>
            <a:r>
              <a:rPr lang="en-US" sz="800" dirty="0"/>
              <a:t> </a:t>
            </a:r>
            <a:r>
              <a:rPr lang="en-US" sz="800" dirty="0" err="1"/>
              <a:t>beklemediklerini</a:t>
            </a:r>
            <a:r>
              <a:rPr lang="en-US" sz="800" dirty="0"/>
              <a:t>, </a:t>
            </a:r>
            <a:r>
              <a:rPr lang="en-US" sz="800" dirty="0" err="1"/>
              <a:t>Fed’in</a:t>
            </a:r>
            <a:r>
              <a:rPr lang="en-US" sz="800" dirty="0"/>
              <a:t> </a:t>
            </a:r>
            <a:r>
              <a:rPr lang="en-US" sz="800" dirty="0" err="1"/>
              <a:t>Mart’a</a:t>
            </a:r>
            <a:r>
              <a:rPr lang="en-US" sz="800" dirty="0"/>
              <a:t> </a:t>
            </a:r>
            <a:r>
              <a:rPr lang="en-US" sz="800" dirty="0" err="1"/>
              <a:t>kadar</a:t>
            </a:r>
            <a:r>
              <a:rPr lang="en-US" sz="800" dirty="0"/>
              <a:t> </a:t>
            </a:r>
            <a:r>
              <a:rPr lang="en-US" sz="800" dirty="0" err="1"/>
              <a:t>faiz</a:t>
            </a:r>
            <a:r>
              <a:rPr lang="en-US" sz="800" dirty="0"/>
              <a:t> </a:t>
            </a:r>
            <a:r>
              <a:rPr lang="en-US" sz="800" dirty="0" err="1"/>
              <a:t>indirimi</a:t>
            </a:r>
            <a:r>
              <a:rPr lang="en-US" sz="800" dirty="0"/>
              <a:t> konusunda </a:t>
            </a:r>
            <a:r>
              <a:rPr lang="en-US" sz="800" dirty="0" err="1"/>
              <a:t>yeterli</a:t>
            </a:r>
            <a:r>
              <a:rPr lang="en-US" sz="800" dirty="0"/>
              <a:t> </a:t>
            </a:r>
            <a:r>
              <a:rPr lang="en-US" sz="800" dirty="0" err="1"/>
              <a:t>güvene</a:t>
            </a:r>
            <a:r>
              <a:rPr lang="en-US" sz="800" dirty="0"/>
              <a:t> </a:t>
            </a:r>
            <a:r>
              <a:rPr lang="en-US" sz="800" dirty="0" err="1"/>
              <a:t>sahip</a:t>
            </a:r>
            <a:r>
              <a:rPr lang="en-US" sz="800" dirty="0"/>
              <a:t> </a:t>
            </a:r>
            <a:r>
              <a:rPr lang="en-US" sz="800" dirty="0" err="1"/>
              <a:t>olamayacağını</a:t>
            </a:r>
            <a:r>
              <a:rPr lang="en-US" sz="800" dirty="0"/>
              <a:t> </a:t>
            </a:r>
            <a:r>
              <a:rPr lang="en-US" sz="800" dirty="0" err="1"/>
              <a:t>belirtti</a:t>
            </a:r>
            <a:r>
              <a:rPr lang="en-US" sz="800" dirty="0"/>
              <a:t>.</a:t>
            </a:r>
          </a:p>
          <a:p>
            <a:pPr algn="just" fontAlgn="base"/>
            <a:endParaRPr lang="en-US" sz="800" dirty="0"/>
          </a:p>
          <a:p>
            <a:pPr algn="just" fontAlgn="base"/>
            <a:r>
              <a:rPr lang="en-US" sz="800" dirty="0"/>
              <a:t>Powell </a:t>
            </a:r>
            <a:r>
              <a:rPr lang="en-US" sz="800" dirty="0" err="1"/>
              <a:t>enflasyonun</a:t>
            </a:r>
            <a:r>
              <a:rPr lang="en-US" sz="800" dirty="0"/>
              <a:t> </a:t>
            </a:r>
            <a:r>
              <a:rPr lang="en-US" sz="800" dirty="0" err="1"/>
              <a:t>yavaşladığı</a:t>
            </a:r>
            <a:r>
              <a:rPr lang="en-US" sz="800" dirty="0"/>
              <a:t> </a:t>
            </a:r>
            <a:r>
              <a:rPr lang="en-US" sz="800" dirty="0" err="1"/>
              <a:t>ancak</a:t>
            </a:r>
            <a:r>
              <a:rPr lang="en-US" sz="800" dirty="0"/>
              <a:t> hala </a:t>
            </a:r>
            <a:r>
              <a:rPr lang="en-US" sz="800" dirty="0" err="1"/>
              <a:t>yüksek</a:t>
            </a:r>
            <a:r>
              <a:rPr lang="en-US" sz="800" dirty="0"/>
              <a:t> </a:t>
            </a:r>
            <a:r>
              <a:rPr lang="en-US" sz="800" dirty="0" err="1"/>
              <a:t>olduğu</a:t>
            </a:r>
            <a:r>
              <a:rPr lang="en-US" sz="800" dirty="0"/>
              <a:t> </a:t>
            </a:r>
            <a:r>
              <a:rPr lang="en-US" sz="800" dirty="0" err="1"/>
              <a:t>söylemini</a:t>
            </a:r>
            <a:r>
              <a:rPr lang="en-US" sz="800" dirty="0"/>
              <a:t> </a:t>
            </a:r>
            <a:r>
              <a:rPr lang="en-US" sz="800" dirty="0" err="1"/>
              <a:t>yineledi</a:t>
            </a:r>
            <a:r>
              <a:rPr lang="en-US" sz="800" dirty="0"/>
              <a:t>. Powell </a:t>
            </a:r>
            <a:r>
              <a:rPr lang="en-US" sz="800" dirty="0" err="1"/>
              <a:t>politika</a:t>
            </a:r>
            <a:r>
              <a:rPr lang="en-US" sz="800" dirty="0"/>
              <a:t> </a:t>
            </a:r>
            <a:r>
              <a:rPr lang="en-US" sz="800" dirty="0" err="1"/>
              <a:t>faizinin</a:t>
            </a:r>
            <a:r>
              <a:rPr lang="en-US" sz="800" dirty="0"/>
              <a:t> </a:t>
            </a:r>
            <a:r>
              <a:rPr lang="en-US" sz="800" dirty="0" err="1"/>
              <a:t>kısıtlayıcı</a:t>
            </a:r>
            <a:r>
              <a:rPr lang="en-US" sz="800" dirty="0"/>
              <a:t> </a:t>
            </a:r>
            <a:r>
              <a:rPr lang="en-US" sz="800" dirty="0" err="1"/>
              <a:t>seviyede</a:t>
            </a:r>
            <a:r>
              <a:rPr lang="en-US" sz="800" dirty="0"/>
              <a:t> </a:t>
            </a:r>
            <a:r>
              <a:rPr lang="en-US" sz="800" dirty="0" err="1"/>
              <a:t>olduğunu</a:t>
            </a:r>
            <a:r>
              <a:rPr lang="en-US" sz="800" dirty="0"/>
              <a:t> </a:t>
            </a:r>
            <a:r>
              <a:rPr lang="en-US" sz="800" dirty="0" err="1"/>
              <a:t>belirterek</a:t>
            </a:r>
            <a:r>
              <a:rPr lang="en-US" sz="800" dirty="0"/>
              <a:t> “</a:t>
            </a:r>
            <a:r>
              <a:rPr lang="en-US" sz="800" dirty="0" err="1"/>
              <a:t>Parasal</a:t>
            </a:r>
            <a:r>
              <a:rPr lang="en-US" sz="800" dirty="0"/>
              <a:t> </a:t>
            </a:r>
            <a:r>
              <a:rPr lang="en-US" sz="800" dirty="0" err="1"/>
              <a:t>sıkılaştırmanın</a:t>
            </a:r>
            <a:r>
              <a:rPr lang="en-US" sz="800" dirty="0"/>
              <a:t> </a:t>
            </a:r>
            <a:r>
              <a:rPr lang="en-US" sz="800" dirty="0" err="1"/>
              <a:t>enflasyon</a:t>
            </a:r>
            <a:r>
              <a:rPr lang="en-US" sz="800" dirty="0"/>
              <a:t> </a:t>
            </a:r>
            <a:r>
              <a:rPr lang="en-US" sz="800" dirty="0" err="1"/>
              <a:t>üzerindeki</a:t>
            </a:r>
            <a:r>
              <a:rPr lang="en-US" sz="800" dirty="0"/>
              <a:t> </a:t>
            </a:r>
            <a:r>
              <a:rPr lang="en-US" sz="800" dirty="0" err="1"/>
              <a:t>etkisini</a:t>
            </a:r>
            <a:r>
              <a:rPr lang="en-US" sz="800" dirty="0"/>
              <a:t> </a:t>
            </a:r>
            <a:r>
              <a:rPr lang="en-US" sz="800" dirty="0" err="1"/>
              <a:t>görüyoruz</a:t>
            </a:r>
            <a:r>
              <a:rPr lang="en-US" sz="800" dirty="0"/>
              <a:t>” </a:t>
            </a:r>
            <a:r>
              <a:rPr lang="en-US" sz="800" dirty="0" err="1"/>
              <a:t>dedi</a:t>
            </a:r>
            <a:r>
              <a:rPr lang="en-US" sz="800"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93209" y="1089415"/>
            <a:ext cx="2457921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900" b="1" dirty="0" err="1" smtClean="0"/>
              <a:t>Dış</a:t>
            </a:r>
            <a:r>
              <a:rPr lang="en-US" sz="900" b="1" dirty="0" smtClean="0"/>
              <a:t> </a:t>
            </a:r>
            <a:r>
              <a:rPr lang="en-US" sz="900" b="1" dirty="0" err="1" smtClean="0"/>
              <a:t>Ticaret</a:t>
            </a:r>
            <a:r>
              <a:rPr lang="en-US" sz="900" b="1" dirty="0" smtClean="0"/>
              <a:t> </a:t>
            </a:r>
            <a:r>
              <a:rPr lang="en-US" sz="900" b="1" dirty="0" err="1" smtClean="0"/>
              <a:t>Dengesi</a:t>
            </a:r>
            <a:r>
              <a:rPr lang="en-US" sz="900" b="1" dirty="0" smtClean="0"/>
              <a:t> </a:t>
            </a:r>
            <a:r>
              <a:rPr lang="en-US" sz="900" b="1" dirty="0" err="1" smtClean="0"/>
              <a:t>Ocak</a:t>
            </a:r>
            <a:r>
              <a:rPr lang="en-US" sz="900" b="1" dirty="0" smtClean="0"/>
              <a:t> 2024</a:t>
            </a:r>
            <a:endParaRPr lang="en-US" sz="900" b="1" dirty="0"/>
          </a:p>
          <a:p>
            <a:pPr algn="just" fontAlgn="base"/>
            <a:r>
              <a:rPr lang="en-US" sz="900" dirty="0">
                <a:hlinkClick r:id="rId7" tooltip="Twitter'da Paylaş!"/>
              </a:rPr>
              <a:t/>
            </a:r>
            <a:br>
              <a:rPr lang="en-US" sz="900" dirty="0">
                <a:hlinkClick r:id="rId7" tooltip="Twitter'da Paylaş!"/>
              </a:rPr>
            </a:br>
            <a:r>
              <a:rPr lang="en-US" sz="800" dirty="0" err="1"/>
              <a:t>Dış</a:t>
            </a:r>
            <a:r>
              <a:rPr lang="en-US" sz="800" dirty="0"/>
              <a:t> </a:t>
            </a:r>
            <a:r>
              <a:rPr lang="en-US" sz="800" dirty="0" err="1"/>
              <a:t>ticarette</a:t>
            </a:r>
            <a:r>
              <a:rPr lang="en-US" sz="800" dirty="0"/>
              <a:t> </a:t>
            </a:r>
            <a:r>
              <a:rPr lang="en-US" sz="800" dirty="0" err="1"/>
              <a:t>yılın</a:t>
            </a:r>
            <a:r>
              <a:rPr lang="en-US" sz="800" dirty="0"/>
              <a:t> ilk </a:t>
            </a:r>
            <a:r>
              <a:rPr lang="en-US" sz="800" dirty="0" err="1"/>
              <a:t>verileri</a:t>
            </a:r>
            <a:r>
              <a:rPr lang="en-US" sz="800" dirty="0"/>
              <a:t> </a:t>
            </a:r>
            <a:r>
              <a:rPr lang="en-US" sz="800" dirty="0" err="1"/>
              <a:t>ithalat</a:t>
            </a:r>
            <a:r>
              <a:rPr lang="en-US" sz="800" dirty="0"/>
              <a:t> ve </a:t>
            </a:r>
            <a:r>
              <a:rPr lang="en-US" sz="800" dirty="0" err="1"/>
              <a:t>dış</a:t>
            </a:r>
            <a:r>
              <a:rPr lang="en-US" sz="800" dirty="0"/>
              <a:t> </a:t>
            </a:r>
            <a:r>
              <a:rPr lang="en-US" sz="800" dirty="0" err="1"/>
              <a:t>ticaret</a:t>
            </a:r>
            <a:r>
              <a:rPr lang="en-US" sz="800" dirty="0"/>
              <a:t> </a:t>
            </a:r>
            <a:r>
              <a:rPr lang="en-US" sz="800" dirty="0" err="1"/>
              <a:t>açığında</a:t>
            </a:r>
            <a:r>
              <a:rPr lang="en-US" sz="800" dirty="0"/>
              <a:t> </a:t>
            </a:r>
            <a:r>
              <a:rPr lang="en-US" sz="800" dirty="0" err="1"/>
              <a:t>hızlı</a:t>
            </a:r>
            <a:r>
              <a:rPr lang="en-US" sz="800" dirty="0"/>
              <a:t> </a:t>
            </a:r>
            <a:r>
              <a:rPr lang="en-US" sz="800" dirty="0" err="1"/>
              <a:t>gerileme</a:t>
            </a:r>
            <a:r>
              <a:rPr lang="en-US" sz="800" dirty="0"/>
              <a:t> </a:t>
            </a:r>
            <a:r>
              <a:rPr lang="en-US" sz="800" dirty="0" err="1"/>
              <a:t>yaşandığını</a:t>
            </a:r>
            <a:r>
              <a:rPr lang="en-US" sz="800" dirty="0"/>
              <a:t> </a:t>
            </a:r>
            <a:r>
              <a:rPr lang="en-US" sz="800" dirty="0" err="1"/>
              <a:t>gösterdi</a:t>
            </a:r>
            <a:r>
              <a:rPr lang="en-US" sz="800" dirty="0"/>
              <a:t>.</a:t>
            </a:r>
          </a:p>
          <a:p>
            <a:pPr algn="just" fontAlgn="base"/>
            <a:r>
              <a:rPr lang="en-US" sz="800" dirty="0" err="1"/>
              <a:t>Ticaret</a:t>
            </a:r>
            <a:r>
              <a:rPr lang="en-US" sz="800" dirty="0"/>
              <a:t> </a:t>
            </a:r>
            <a:r>
              <a:rPr lang="en-US" sz="800" dirty="0" err="1"/>
              <a:t>Bakanı</a:t>
            </a:r>
            <a:r>
              <a:rPr lang="en-US" sz="800" dirty="0"/>
              <a:t> </a:t>
            </a:r>
            <a:r>
              <a:rPr lang="en-US" sz="800" dirty="0" err="1"/>
              <a:t>Ömer</a:t>
            </a:r>
            <a:r>
              <a:rPr lang="en-US" sz="800" dirty="0"/>
              <a:t> </a:t>
            </a:r>
            <a:r>
              <a:rPr lang="en-US" sz="800" dirty="0" err="1"/>
              <a:t>Bolat</a:t>
            </a:r>
            <a:r>
              <a:rPr lang="en-US" sz="800" dirty="0"/>
              <a:t> </a:t>
            </a:r>
            <a:r>
              <a:rPr lang="en-US" sz="800" dirty="0" err="1"/>
              <a:t>tarafından</a:t>
            </a:r>
            <a:r>
              <a:rPr lang="en-US" sz="800" dirty="0"/>
              <a:t> </a:t>
            </a:r>
            <a:r>
              <a:rPr lang="en-US" sz="800" dirty="0" err="1"/>
              <a:t>açıklanan</a:t>
            </a:r>
            <a:r>
              <a:rPr lang="en-US" sz="800" dirty="0"/>
              <a:t> </a:t>
            </a:r>
            <a:r>
              <a:rPr lang="en-US" sz="800" dirty="0" err="1"/>
              <a:t>geçici</a:t>
            </a:r>
            <a:r>
              <a:rPr lang="en-US" sz="800" dirty="0"/>
              <a:t> </a:t>
            </a:r>
            <a:r>
              <a:rPr lang="en-US" sz="800" dirty="0" err="1"/>
              <a:t>verilere</a:t>
            </a:r>
            <a:r>
              <a:rPr lang="en-US" sz="800" dirty="0"/>
              <a:t> göre </a:t>
            </a:r>
            <a:r>
              <a:rPr lang="en-US" sz="800" dirty="0" err="1"/>
              <a:t>Ocak</a:t>
            </a:r>
            <a:r>
              <a:rPr lang="en-US" sz="800" dirty="0"/>
              <a:t> </a:t>
            </a:r>
            <a:r>
              <a:rPr lang="en-US" sz="800" dirty="0" err="1"/>
              <a:t>ayında</a:t>
            </a:r>
            <a:r>
              <a:rPr lang="en-US" sz="800" dirty="0"/>
              <a:t> </a:t>
            </a:r>
            <a:r>
              <a:rPr lang="en-US" sz="800" dirty="0" err="1"/>
              <a:t>ticaret</a:t>
            </a:r>
            <a:r>
              <a:rPr lang="en-US" sz="800" dirty="0"/>
              <a:t> </a:t>
            </a:r>
            <a:r>
              <a:rPr lang="en-US" sz="800" dirty="0" err="1"/>
              <a:t>açığı</a:t>
            </a:r>
            <a:r>
              <a:rPr lang="en-US" sz="800" dirty="0"/>
              <a:t> </a:t>
            </a:r>
            <a:r>
              <a:rPr lang="en-US" sz="800" dirty="0" err="1"/>
              <a:t>bir</a:t>
            </a:r>
            <a:r>
              <a:rPr lang="en-US" sz="800" dirty="0"/>
              <a:t> </a:t>
            </a:r>
            <a:r>
              <a:rPr lang="en-US" sz="800" dirty="0" err="1"/>
              <a:t>önceki</a:t>
            </a:r>
            <a:r>
              <a:rPr lang="en-US" sz="800" dirty="0"/>
              <a:t> </a:t>
            </a:r>
            <a:r>
              <a:rPr lang="en-US" sz="800" dirty="0" err="1"/>
              <a:t>yıla</a:t>
            </a:r>
            <a:r>
              <a:rPr lang="en-US" sz="800" dirty="0"/>
              <a:t> göre </a:t>
            </a:r>
            <a:r>
              <a:rPr lang="en-US" sz="800" dirty="0" err="1"/>
              <a:t>yüzde</a:t>
            </a:r>
            <a:r>
              <a:rPr lang="en-US" sz="800" dirty="0"/>
              <a:t> 57 </a:t>
            </a:r>
            <a:r>
              <a:rPr lang="en-US" sz="800" dirty="0" err="1"/>
              <a:t>düşüşle</a:t>
            </a:r>
            <a:r>
              <a:rPr lang="en-US" sz="800" dirty="0"/>
              <a:t> 6,2 </a:t>
            </a:r>
            <a:r>
              <a:rPr lang="en-US" sz="800" dirty="0" err="1"/>
              <a:t>milyar</a:t>
            </a:r>
            <a:r>
              <a:rPr lang="en-US" sz="800" dirty="0"/>
              <a:t> dolar olarak </a:t>
            </a:r>
            <a:r>
              <a:rPr lang="en-US" sz="800" dirty="0" err="1"/>
              <a:t>gerçekleşti</a:t>
            </a:r>
            <a:r>
              <a:rPr lang="en-US" sz="800" dirty="0"/>
              <a:t>.</a:t>
            </a:r>
          </a:p>
          <a:p>
            <a:pPr algn="just" fontAlgn="base"/>
            <a:r>
              <a:rPr lang="en-US" sz="800" dirty="0" err="1"/>
              <a:t>İhracat</a:t>
            </a:r>
            <a:r>
              <a:rPr lang="en-US" sz="800" dirty="0"/>
              <a:t>, </a:t>
            </a:r>
            <a:r>
              <a:rPr lang="en-US" sz="800" dirty="0" err="1"/>
              <a:t>bir</a:t>
            </a:r>
            <a:r>
              <a:rPr lang="en-US" sz="800" dirty="0"/>
              <a:t> </a:t>
            </a:r>
            <a:r>
              <a:rPr lang="en-US" sz="800" dirty="0" err="1"/>
              <a:t>önceki</a:t>
            </a:r>
            <a:r>
              <a:rPr lang="en-US" sz="800" dirty="0"/>
              <a:t> </a:t>
            </a:r>
            <a:r>
              <a:rPr lang="en-US" sz="800" dirty="0" err="1"/>
              <a:t>yılın</a:t>
            </a:r>
            <a:r>
              <a:rPr lang="en-US" sz="800" dirty="0"/>
              <a:t> aynı </a:t>
            </a:r>
            <a:r>
              <a:rPr lang="en-US" sz="800" dirty="0" err="1"/>
              <a:t>ayına</a:t>
            </a:r>
            <a:r>
              <a:rPr lang="en-US" sz="800" dirty="0"/>
              <a:t> göre </a:t>
            </a:r>
            <a:r>
              <a:rPr lang="en-US" sz="800" dirty="0" err="1"/>
              <a:t>yüzde</a:t>
            </a:r>
            <a:r>
              <a:rPr lang="en-US" sz="800" dirty="0"/>
              <a:t> 3,6 </a:t>
            </a:r>
            <a:r>
              <a:rPr lang="en-US" sz="800" dirty="0" err="1"/>
              <a:t>oranında</a:t>
            </a:r>
            <a:r>
              <a:rPr lang="en-US" sz="800" dirty="0"/>
              <a:t> </a:t>
            </a:r>
            <a:r>
              <a:rPr lang="en-US" sz="800" dirty="0" err="1"/>
              <a:t>artarak</a:t>
            </a:r>
            <a:r>
              <a:rPr lang="en-US" sz="800" dirty="0"/>
              <a:t> 20 </a:t>
            </a:r>
            <a:r>
              <a:rPr lang="en-US" sz="800" dirty="0" err="1"/>
              <a:t>milyar</a:t>
            </a:r>
            <a:r>
              <a:rPr lang="en-US" sz="800" dirty="0"/>
              <a:t> dolar oldu. </a:t>
            </a:r>
            <a:r>
              <a:rPr lang="en-US" sz="800" dirty="0" err="1"/>
              <a:t>Ocak</a:t>
            </a:r>
            <a:r>
              <a:rPr lang="en-US" sz="800" dirty="0"/>
              <a:t> </a:t>
            </a:r>
            <a:r>
              <a:rPr lang="en-US" sz="800" dirty="0" err="1"/>
              <a:t>ayı</a:t>
            </a:r>
            <a:r>
              <a:rPr lang="en-US" sz="800" dirty="0"/>
              <a:t> </a:t>
            </a:r>
            <a:r>
              <a:rPr lang="en-US" sz="800" dirty="0" err="1"/>
              <a:t>itibarıyla</a:t>
            </a:r>
            <a:r>
              <a:rPr lang="en-US" sz="800" dirty="0"/>
              <a:t> son 12 </a:t>
            </a:r>
            <a:r>
              <a:rPr lang="en-US" sz="800" dirty="0" err="1"/>
              <a:t>aylık</a:t>
            </a:r>
            <a:r>
              <a:rPr lang="en-US" sz="800" dirty="0"/>
              <a:t> </a:t>
            </a:r>
            <a:r>
              <a:rPr lang="en-US" sz="800" dirty="0" err="1"/>
              <a:t>ihracat</a:t>
            </a:r>
            <a:r>
              <a:rPr lang="en-US" sz="800" dirty="0"/>
              <a:t> </a:t>
            </a:r>
            <a:r>
              <a:rPr lang="en-US" sz="800" dirty="0" err="1"/>
              <a:t>ise</a:t>
            </a:r>
            <a:r>
              <a:rPr lang="en-US" sz="800" dirty="0"/>
              <a:t> </a:t>
            </a:r>
            <a:r>
              <a:rPr lang="en-US" sz="800" dirty="0" err="1"/>
              <a:t>yüzde</a:t>
            </a:r>
            <a:r>
              <a:rPr lang="en-US" sz="800" dirty="0"/>
              <a:t> 0,2 </a:t>
            </a:r>
            <a:r>
              <a:rPr lang="en-US" sz="800" dirty="0" err="1"/>
              <a:t>oranında</a:t>
            </a:r>
            <a:r>
              <a:rPr lang="en-US" sz="800" dirty="0"/>
              <a:t> </a:t>
            </a:r>
            <a:r>
              <a:rPr lang="en-US" sz="800" dirty="0" err="1"/>
              <a:t>artışla</a:t>
            </a:r>
            <a:r>
              <a:rPr lang="en-US" sz="800" dirty="0"/>
              <a:t> 256,5 </a:t>
            </a:r>
            <a:r>
              <a:rPr lang="en-US" sz="800" dirty="0" err="1"/>
              <a:t>milyar</a:t>
            </a:r>
            <a:r>
              <a:rPr lang="en-US" sz="800" dirty="0"/>
              <a:t> dolar olarak </a:t>
            </a:r>
            <a:r>
              <a:rPr lang="en-US" sz="800" dirty="0" err="1"/>
              <a:t>gerçekleşti</a:t>
            </a:r>
            <a:r>
              <a:rPr lang="en-US" sz="800" dirty="0"/>
              <a:t>.</a:t>
            </a:r>
          </a:p>
          <a:p>
            <a:pPr algn="just" fontAlgn="base"/>
            <a:r>
              <a:rPr lang="en-US" sz="800" dirty="0" err="1"/>
              <a:t>İthalat</a:t>
            </a:r>
            <a:r>
              <a:rPr lang="en-US" sz="800" dirty="0"/>
              <a:t> </a:t>
            </a:r>
            <a:r>
              <a:rPr lang="en-US" sz="800" dirty="0" err="1"/>
              <a:t>ise</a:t>
            </a:r>
            <a:r>
              <a:rPr lang="en-US" sz="800" dirty="0"/>
              <a:t>, </a:t>
            </a:r>
            <a:r>
              <a:rPr lang="en-US" sz="800" dirty="0" err="1"/>
              <a:t>Ocak</a:t>
            </a:r>
            <a:r>
              <a:rPr lang="en-US" sz="800" dirty="0"/>
              <a:t> </a:t>
            </a:r>
            <a:r>
              <a:rPr lang="en-US" sz="800" dirty="0" err="1"/>
              <a:t>ayında</a:t>
            </a:r>
            <a:r>
              <a:rPr lang="en-US" sz="800" dirty="0"/>
              <a:t> </a:t>
            </a:r>
            <a:r>
              <a:rPr lang="en-US" sz="800" dirty="0" err="1"/>
              <a:t>yüzde</a:t>
            </a:r>
            <a:r>
              <a:rPr lang="en-US" sz="800" dirty="0"/>
              <a:t> 22 </a:t>
            </a:r>
            <a:r>
              <a:rPr lang="en-US" sz="800" dirty="0" err="1"/>
              <a:t>oranında</a:t>
            </a:r>
            <a:r>
              <a:rPr lang="en-US" sz="800" dirty="0"/>
              <a:t> </a:t>
            </a:r>
            <a:r>
              <a:rPr lang="en-US" sz="800" dirty="0" err="1"/>
              <a:t>azalarak</a:t>
            </a:r>
            <a:r>
              <a:rPr lang="en-US" sz="800" dirty="0"/>
              <a:t> 26,2 </a:t>
            </a:r>
            <a:r>
              <a:rPr lang="en-US" sz="800" dirty="0" err="1"/>
              <a:t>milyar</a:t>
            </a:r>
            <a:r>
              <a:rPr lang="en-US" sz="800" dirty="0"/>
              <a:t> dolar oldu. </a:t>
            </a:r>
            <a:r>
              <a:rPr lang="en-US" sz="800" dirty="0" err="1"/>
              <a:t>İhracatın</a:t>
            </a:r>
            <a:r>
              <a:rPr lang="en-US" sz="800" dirty="0"/>
              <a:t> </a:t>
            </a:r>
            <a:r>
              <a:rPr lang="en-US" sz="800" dirty="0" err="1"/>
              <a:t>ithalatı</a:t>
            </a:r>
            <a:r>
              <a:rPr lang="en-US" sz="800" dirty="0"/>
              <a:t> </a:t>
            </a:r>
            <a:r>
              <a:rPr lang="en-US" sz="800" dirty="0" err="1"/>
              <a:t>karşılama</a:t>
            </a:r>
            <a:r>
              <a:rPr lang="en-US" sz="800" dirty="0"/>
              <a:t> </a:t>
            </a:r>
            <a:r>
              <a:rPr lang="en-US" sz="800" dirty="0" err="1"/>
              <a:t>oranı</a:t>
            </a:r>
            <a:r>
              <a:rPr lang="en-US" sz="800" dirty="0"/>
              <a:t> </a:t>
            </a:r>
            <a:r>
              <a:rPr lang="en-US" sz="800" dirty="0" err="1"/>
              <a:t>ocak</a:t>
            </a:r>
            <a:r>
              <a:rPr lang="en-US" sz="800" dirty="0"/>
              <a:t> </a:t>
            </a:r>
            <a:r>
              <a:rPr lang="en-US" sz="800" dirty="0" err="1"/>
              <a:t>ayında</a:t>
            </a:r>
            <a:r>
              <a:rPr lang="en-US" sz="800" dirty="0"/>
              <a:t> </a:t>
            </a:r>
            <a:r>
              <a:rPr lang="en-US" sz="800" dirty="0" err="1"/>
              <a:t>yüzde</a:t>
            </a:r>
            <a:r>
              <a:rPr lang="en-US" sz="800" dirty="0"/>
              <a:t> 76,4 olarak </a:t>
            </a:r>
            <a:r>
              <a:rPr lang="en-US" sz="800" dirty="0" err="1"/>
              <a:t>gerçekleşti</a:t>
            </a:r>
            <a:r>
              <a:rPr lang="en-US" sz="800" dirty="0"/>
              <a:t>.</a:t>
            </a:r>
          </a:p>
          <a:p>
            <a:pPr fontAlgn="base"/>
            <a:endParaRPr lang="en-US" sz="800" dirty="0"/>
          </a:p>
          <a:p>
            <a:pPr fontAlgn="base"/>
            <a:endParaRPr lang="en-US" sz="800" dirty="0"/>
          </a:p>
          <a:p>
            <a:r>
              <a:rPr lang="en-US" sz="900" b="1" dirty="0" err="1" smtClean="0"/>
              <a:t>Hizmet</a:t>
            </a:r>
            <a:r>
              <a:rPr lang="en-US" sz="900" b="1" dirty="0" smtClean="0"/>
              <a:t> </a:t>
            </a:r>
            <a:r>
              <a:rPr lang="en-US" sz="900" b="1" dirty="0" err="1"/>
              <a:t>Üretici</a:t>
            </a:r>
            <a:r>
              <a:rPr lang="en-US" sz="900" b="1" dirty="0"/>
              <a:t> Fiyat </a:t>
            </a:r>
            <a:r>
              <a:rPr lang="en-US" sz="900" b="1" dirty="0" err="1"/>
              <a:t>Endeksi</a:t>
            </a:r>
            <a:r>
              <a:rPr lang="en-US" sz="900" b="1" dirty="0"/>
              <a:t>  </a:t>
            </a:r>
            <a:r>
              <a:rPr lang="en-US" sz="900" b="1" dirty="0" err="1"/>
              <a:t>yıllık</a:t>
            </a:r>
            <a:r>
              <a:rPr lang="en-US" sz="900" b="1" dirty="0"/>
              <a:t> %81,18, </a:t>
            </a:r>
            <a:r>
              <a:rPr lang="en-US" sz="900" b="1" dirty="0" err="1"/>
              <a:t>aylık</a:t>
            </a:r>
            <a:r>
              <a:rPr lang="en-US" sz="900" b="1" dirty="0"/>
              <a:t> %3,59 </a:t>
            </a:r>
            <a:r>
              <a:rPr lang="en-US" sz="900" b="1" dirty="0" err="1"/>
              <a:t>arttı</a:t>
            </a:r>
            <a:endParaRPr lang="en-US" sz="900" b="1" dirty="0"/>
          </a:p>
          <a:p>
            <a:pPr algn="just"/>
            <a:r>
              <a:rPr lang="en-US" sz="900" dirty="0"/>
              <a:t/>
            </a:r>
            <a:br>
              <a:rPr lang="en-US" sz="900" dirty="0"/>
            </a:br>
            <a:r>
              <a:rPr lang="en-US" sz="800" dirty="0"/>
              <a:t> H-ÜFE 2023 </a:t>
            </a:r>
            <a:r>
              <a:rPr lang="en-US" sz="800" dirty="0" err="1"/>
              <a:t>yılı</a:t>
            </a:r>
            <a:r>
              <a:rPr lang="en-US" sz="800" dirty="0"/>
              <a:t> </a:t>
            </a:r>
            <a:r>
              <a:rPr lang="en-US" sz="800" dirty="0" err="1"/>
              <a:t>Aralık</a:t>
            </a:r>
            <a:r>
              <a:rPr lang="en-US" sz="800" dirty="0"/>
              <a:t> </a:t>
            </a:r>
            <a:r>
              <a:rPr lang="en-US" sz="800" dirty="0" err="1"/>
              <a:t>ayında</a:t>
            </a:r>
            <a:r>
              <a:rPr lang="en-US" sz="800" dirty="0"/>
              <a:t> </a:t>
            </a:r>
            <a:r>
              <a:rPr lang="en-US" sz="800" dirty="0" err="1"/>
              <a:t>bir</a:t>
            </a:r>
            <a:r>
              <a:rPr lang="en-US" sz="800" dirty="0"/>
              <a:t> </a:t>
            </a:r>
            <a:r>
              <a:rPr lang="en-US" sz="800" dirty="0" err="1"/>
              <a:t>önceki</a:t>
            </a:r>
            <a:r>
              <a:rPr lang="en-US" sz="800" dirty="0"/>
              <a:t> </a:t>
            </a:r>
            <a:r>
              <a:rPr lang="en-US" sz="800" dirty="0" err="1"/>
              <a:t>aya</a:t>
            </a:r>
            <a:r>
              <a:rPr lang="en-US" sz="800" dirty="0"/>
              <a:t> göre %3,59, </a:t>
            </a:r>
            <a:r>
              <a:rPr lang="en-US" sz="800" dirty="0" err="1"/>
              <a:t>bir</a:t>
            </a:r>
            <a:r>
              <a:rPr lang="en-US" sz="800" dirty="0"/>
              <a:t> </a:t>
            </a:r>
            <a:r>
              <a:rPr lang="en-US" sz="800" dirty="0" err="1"/>
              <a:t>önceki</a:t>
            </a:r>
            <a:r>
              <a:rPr lang="en-US" sz="800" dirty="0"/>
              <a:t> </a:t>
            </a:r>
            <a:r>
              <a:rPr lang="en-US" sz="800" dirty="0" err="1"/>
              <a:t>yılın</a:t>
            </a:r>
            <a:r>
              <a:rPr lang="en-US" sz="800" dirty="0"/>
              <a:t> </a:t>
            </a:r>
            <a:r>
              <a:rPr lang="en-US" sz="800" dirty="0" err="1"/>
              <a:t>Aralık</a:t>
            </a:r>
            <a:r>
              <a:rPr lang="en-US" sz="800" dirty="0"/>
              <a:t> </a:t>
            </a:r>
            <a:r>
              <a:rPr lang="en-US" sz="800" dirty="0" err="1"/>
              <a:t>ayına</a:t>
            </a:r>
            <a:r>
              <a:rPr lang="en-US" sz="800" dirty="0"/>
              <a:t> göre %81,18, </a:t>
            </a:r>
            <a:r>
              <a:rPr lang="en-US" sz="800" dirty="0" err="1"/>
              <a:t>bir</a:t>
            </a:r>
            <a:r>
              <a:rPr lang="en-US" sz="800" dirty="0"/>
              <a:t> </a:t>
            </a:r>
            <a:r>
              <a:rPr lang="en-US" sz="800" dirty="0" err="1"/>
              <a:t>önceki</a:t>
            </a:r>
            <a:r>
              <a:rPr lang="en-US" sz="800" dirty="0"/>
              <a:t> </a:t>
            </a:r>
            <a:r>
              <a:rPr lang="en-US" sz="800" dirty="0" err="1"/>
              <a:t>yılın</a:t>
            </a:r>
            <a:r>
              <a:rPr lang="en-US" sz="800" dirty="0"/>
              <a:t> aynı </a:t>
            </a:r>
            <a:r>
              <a:rPr lang="en-US" sz="800" dirty="0" err="1"/>
              <a:t>ayına</a:t>
            </a:r>
            <a:r>
              <a:rPr lang="en-US" sz="800" dirty="0"/>
              <a:t> göre %81,18 ve on iki </a:t>
            </a:r>
            <a:r>
              <a:rPr lang="en-US" sz="800" dirty="0" err="1"/>
              <a:t>aylık</a:t>
            </a:r>
            <a:r>
              <a:rPr lang="en-US" sz="800" dirty="0"/>
              <a:t> </a:t>
            </a:r>
            <a:r>
              <a:rPr lang="en-US" sz="800" dirty="0" err="1"/>
              <a:t>ortalamalara</a:t>
            </a:r>
            <a:r>
              <a:rPr lang="en-US" sz="800" dirty="0"/>
              <a:t> göre %76,37 </a:t>
            </a:r>
            <a:r>
              <a:rPr lang="en-US" sz="800" dirty="0" err="1"/>
              <a:t>artış</a:t>
            </a:r>
            <a:r>
              <a:rPr lang="en-US" sz="800" dirty="0"/>
              <a:t> </a:t>
            </a:r>
            <a:r>
              <a:rPr lang="en-US" sz="800" dirty="0" err="1"/>
              <a:t>gösterdi</a:t>
            </a:r>
            <a:r>
              <a:rPr lang="en-US" sz="800" dirty="0"/>
              <a:t>.</a:t>
            </a:r>
          </a:p>
          <a:p>
            <a:pPr algn="just"/>
            <a:r>
              <a:rPr lang="en-US" sz="800" dirty="0" err="1"/>
              <a:t>Bir</a:t>
            </a:r>
            <a:r>
              <a:rPr lang="en-US" sz="800" dirty="0"/>
              <a:t> </a:t>
            </a:r>
            <a:r>
              <a:rPr lang="en-US" sz="800" dirty="0" err="1"/>
              <a:t>önceki</a:t>
            </a:r>
            <a:r>
              <a:rPr lang="en-US" sz="800" dirty="0"/>
              <a:t> </a:t>
            </a:r>
            <a:r>
              <a:rPr lang="en-US" sz="800" dirty="0" err="1"/>
              <a:t>yılın</a:t>
            </a:r>
            <a:r>
              <a:rPr lang="en-US" sz="800" dirty="0"/>
              <a:t> aynı </a:t>
            </a:r>
            <a:r>
              <a:rPr lang="en-US" sz="800" dirty="0" err="1"/>
              <a:t>ayına</a:t>
            </a:r>
            <a:r>
              <a:rPr lang="en-US" sz="800" dirty="0"/>
              <a:t> göre H-ÜFE </a:t>
            </a:r>
            <a:r>
              <a:rPr lang="en-US" sz="800" dirty="0" err="1"/>
              <a:t>değişimleri</a:t>
            </a:r>
            <a:r>
              <a:rPr lang="en-US" sz="800" dirty="0"/>
              <a:t>; </a:t>
            </a:r>
            <a:r>
              <a:rPr lang="en-US" sz="800" dirty="0" err="1"/>
              <a:t>ulaştırma</a:t>
            </a:r>
            <a:r>
              <a:rPr lang="en-US" sz="800" dirty="0"/>
              <a:t> ve </a:t>
            </a:r>
            <a:r>
              <a:rPr lang="en-US" sz="800" dirty="0" err="1"/>
              <a:t>depolama</a:t>
            </a:r>
            <a:r>
              <a:rPr lang="en-US" sz="800" dirty="0"/>
              <a:t> </a:t>
            </a:r>
            <a:r>
              <a:rPr lang="en-US" sz="800" dirty="0" err="1"/>
              <a:t>hizmetlerinde</a:t>
            </a:r>
            <a:r>
              <a:rPr lang="en-US" sz="800" dirty="0"/>
              <a:t> %72,21, </a:t>
            </a:r>
            <a:r>
              <a:rPr lang="en-US" sz="800" dirty="0" err="1"/>
              <a:t>konaklama</a:t>
            </a:r>
            <a:r>
              <a:rPr lang="en-US" sz="800" dirty="0"/>
              <a:t> ve </a:t>
            </a:r>
            <a:r>
              <a:rPr lang="en-US" sz="800" dirty="0" err="1"/>
              <a:t>yiyecek</a:t>
            </a:r>
            <a:r>
              <a:rPr lang="en-US" sz="800" dirty="0"/>
              <a:t> </a:t>
            </a:r>
            <a:r>
              <a:rPr lang="en-US" sz="800" dirty="0" err="1"/>
              <a:t>hizmetlerinde</a:t>
            </a:r>
            <a:r>
              <a:rPr lang="en-US" sz="800" dirty="0"/>
              <a:t> %90,54, </a:t>
            </a:r>
            <a:r>
              <a:rPr lang="en-US" sz="800" dirty="0" err="1"/>
              <a:t>bilgi</a:t>
            </a:r>
            <a:r>
              <a:rPr lang="en-US" sz="800" dirty="0"/>
              <a:t> ve </a:t>
            </a:r>
            <a:r>
              <a:rPr lang="en-US" sz="800" dirty="0" err="1"/>
              <a:t>iletişim</a:t>
            </a:r>
            <a:r>
              <a:rPr lang="en-US" sz="800" dirty="0"/>
              <a:t> </a:t>
            </a:r>
            <a:r>
              <a:rPr lang="en-US" sz="800" dirty="0" err="1"/>
              <a:t>hizmetlerinde</a:t>
            </a:r>
            <a:r>
              <a:rPr lang="en-US" sz="800" dirty="0"/>
              <a:t> %83,25, </a:t>
            </a:r>
            <a:r>
              <a:rPr lang="en-US" sz="800" dirty="0" err="1"/>
              <a:t>gayrimenkul</a:t>
            </a:r>
            <a:r>
              <a:rPr lang="en-US" sz="800" dirty="0"/>
              <a:t> </a:t>
            </a:r>
            <a:r>
              <a:rPr lang="en-US" sz="800" dirty="0" err="1"/>
              <a:t>hizmetlerinde</a:t>
            </a:r>
            <a:r>
              <a:rPr lang="en-US" sz="800" dirty="0"/>
              <a:t> %79,45, </a:t>
            </a:r>
            <a:r>
              <a:rPr lang="en-US" sz="800" dirty="0" err="1"/>
              <a:t>mesleki</a:t>
            </a:r>
            <a:r>
              <a:rPr lang="en-US" sz="800" dirty="0"/>
              <a:t>, </a:t>
            </a:r>
            <a:r>
              <a:rPr lang="en-US" sz="800" dirty="0" err="1"/>
              <a:t>bilimsel</a:t>
            </a:r>
            <a:r>
              <a:rPr lang="en-US" sz="800" dirty="0"/>
              <a:t> ve </a:t>
            </a:r>
            <a:r>
              <a:rPr lang="en-US" sz="800" dirty="0" err="1"/>
              <a:t>teknik</a:t>
            </a:r>
            <a:r>
              <a:rPr lang="en-US" sz="800" dirty="0"/>
              <a:t> </a:t>
            </a:r>
            <a:r>
              <a:rPr lang="en-US" sz="800" dirty="0" err="1"/>
              <a:t>hizmetlerde</a:t>
            </a:r>
            <a:r>
              <a:rPr lang="en-US" sz="800" dirty="0"/>
              <a:t> %94,18, </a:t>
            </a:r>
            <a:r>
              <a:rPr lang="en-US" sz="800" dirty="0" err="1"/>
              <a:t>idari</a:t>
            </a:r>
            <a:r>
              <a:rPr lang="en-US" sz="800" dirty="0"/>
              <a:t> ve </a:t>
            </a:r>
            <a:r>
              <a:rPr lang="en-US" sz="800" dirty="0" err="1"/>
              <a:t>destek</a:t>
            </a:r>
            <a:r>
              <a:rPr lang="en-US" sz="800" dirty="0"/>
              <a:t> </a:t>
            </a:r>
            <a:r>
              <a:rPr lang="en-US" sz="800" dirty="0" err="1"/>
              <a:t>hizmetlerde</a:t>
            </a:r>
            <a:r>
              <a:rPr lang="en-US" sz="800" dirty="0"/>
              <a:t> %95,24 </a:t>
            </a:r>
            <a:r>
              <a:rPr lang="en-US" sz="800" dirty="0" err="1"/>
              <a:t>artış</a:t>
            </a:r>
            <a:r>
              <a:rPr lang="en-US" sz="800" dirty="0"/>
              <a:t> olarak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19060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211649</TotalTime>
  <Words>830</Words>
  <Application>Microsoft Office PowerPoint</Application>
  <PresentationFormat>Custom</PresentationFormat>
  <Paragraphs>87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Ziyaret Programı</dc:title>
  <dc:creator>Nagihan Kargın</dc:creator>
  <cp:lastModifiedBy>Nagihan Kargın</cp:lastModifiedBy>
  <cp:revision>3812</cp:revision>
  <cp:lastPrinted>2020-06-19T08:48:54Z</cp:lastPrinted>
  <dcterms:created xsi:type="dcterms:W3CDTF">2013-11-22T11:55:19Z</dcterms:created>
  <dcterms:modified xsi:type="dcterms:W3CDTF">2024-04-03T06:41:27Z</dcterms:modified>
</cp:coreProperties>
</file>