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6" r:id="rId1"/>
  </p:sldMasterIdLst>
  <p:notesMasterIdLst>
    <p:notesMasterId r:id="rId5"/>
  </p:notesMasterIdLst>
  <p:sldIdLst>
    <p:sldId id="399" r:id="rId2"/>
    <p:sldId id="406" r:id="rId3"/>
    <p:sldId id="401" r:id="rId4"/>
  </p:sldIdLst>
  <p:sldSz cx="5329238" cy="756126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16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1029"/>
    <a:srgbClr val="990000"/>
    <a:srgbClr val="EAF9FA"/>
    <a:srgbClr val="F7F8F6"/>
    <a:srgbClr val="EFFDFF"/>
    <a:srgbClr val="DEFAFE"/>
    <a:srgbClr val="C7A1ED"/>
    <a:srgbClr val="E8F4F8"/>
    <a:srgbClr val="EDF2F9"/>
    <a:srgbClr val="EAE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03" autoAdjust="0"/>
    <p:restoredTop sz="91754" autoAdjust="0"/>
  </p:normalViewPr>
  <p:slideViewPr>
    <p:cSldViewPr snapToGrid="0" snapToObjects="1">
      <p:cViewPr varScale="1">
        <p:scale>
          <a:sx n="109" d="100"/>
          <a:sy n="109" d="100"/>
        </p:scale>
        <p:origin x="3096" y="120"/>
      </p:cViewPr>
      <p:guideLst>
        <p:guide orient="horz" pos="2382"/>
        <p:guide pos="16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F4C08CB5-59FE-9546-833F-D6ADB4859A64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1238" y="698500"/>
            <a:ext cx="24606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AD8A754-E76F-6B47-9062-6F10A8621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99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68275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36549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04824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47309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41373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0964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77922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46197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957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81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131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6155" y="1237457"/>
            <a:ext cx="3996929" cy="2632440"/>
          </a:xfrm>
        </p:spPr>
        <p:txBody>
          <a:bodyPr anchor="b"/>
          <a:lstStyle>
            <a:lvl1pPr algn="ctr"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6155" y="3971414"/>
            <a:ext cx="3996929" cy="1825554"/>
          </a:xfrm>
        </p:spPr>
        <p:txBody>
          <a:bodyPr/>
          <a:lstStyle>
            <a:lvl1pPr marL="0" indent="0" algn="ctr">
              <a:buNone/>
              <a:defRPr sz="1049"/>
            </a:lvl1pPr>
            <a:lvl2pPr marL="199842" indent="0" algn="ctr">
              <a:buNone/>
              <a:defRPr sz="874"/>
            </a:lvl2pPr>
            <a:lvl3pPr marL="399684" indent="0" algn="ctr">
              <a:buNone/>
              <a:defRPr sz="787"/>
            </a:lvl3pPr>
            <a:lvl4pPr marL="599526" indent="0" algn="ctr">
              <a:buNone/>
              <a:defRPr sz="699"/>
            </a:lvl4pPr>
            <a:lvl5pPr marL="799368" indent="0" algn="ctr">
              <a:buNone/>
              <a:defRPr sz="699"/>
            </a:lvl5pPr>
            <a:lvl6pPr marL="999211" indent="0" algn="ctr">
              <a:buNone/>
              <a:defRPr sz="699"/>
            </a:lvl6pPr>
            <a:lvl7pPr marL="1199053" indent="0" algn="ctr">
              <a:buNone/>
              <a:defRPr sz="699"/>
            </a:lvl7pPr>
            <a:lvl8pPr marL="1398895" indent="0" algn="ctr">
              <a:buNone/>
              <a:defRPr sz="699"/>
            </a:lvl8pPr>
            <a:lvl9pPr marL="1598737" indent="0" algn="ctr">
              <a:buNone/>
              <a:defRPr sz="699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1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78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609" y="1885066"/>
            <a:ext cx="4596468" cy="3145275"/>
          </a:xfrm>
        </p:spPr>
        <p:txBody>
          <a:bodyPr anchor="b"/>
          <a:lstStyle>
            <a:lvl1pPr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609" y="5060096"/>
            <a:ext cx="4596468" cy="1654026"/>
          </a:xfrm>
        </p:spPr>
        <p:txBody>
          <a:bodyPr/>
          <a:lstStyle>
            <a:lvl1pPr marL="0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1pPr>
            <a:lvl2pPr marL="199842" indent="0">
              <a:buNone/>
              <a:defRPr sz="874">
                <a:solidFill>
                  <a:schemeClr val="tx1">
                    <a:tint val="75000"/>
                  </a:schemeClr>
                </a:solidFill>
              </a:defRPr>
            </a:lvl2pPr>
            <a:lvl3pPr marL="399684" indent="0">
              <a:buNone/>
              <a:defRPr sz="787">
                <a:solidFill>
                  <a:schemeClr val="tx1">
                    <a:tint val="75000"/>
                  </a:schemeClr>
                </a:solidFill>
              </a:defRPr>
            </a:lvl3pPr>
            <a:lvl4pPr marL="599526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4pPr>
            <a:lvl5pPr marL="799368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5pPr>
            <a:lvl6pPr marL="999211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6pPr>
            <a:lvl7pPr marL="1199053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7pPr>
            <a:lvl8pPr marL="1398895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8pPr>
            <a:lvl9pPr marL="1598737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2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385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927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58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402568"/>
            <a:ext cx="4596468" cy="14614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7080" y="1853560"/>
            <a:ext cx="2254517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80" y="2761961"/>
            <a:ext cx="2254517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927" y="1853560"/>
            <a:ext cx="2265620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927" y="2761961"/>
            <a:ext cx="2265620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34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20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>
              <a:defRPr sz="1399"/>
            </a:lvl1pPr>
            <a:lvl2pPr>
              <a:defRPr sz="1224"/>
            </a:lvl2pPr>
            <a:lvl3pPr>
              <a:defRPr sz="1049"/>
            </a:lvl3pPr>
            <a:lvl4pPr>
              <a:defRPr sz="874"/>
            </a:lvl4pPr>
            <a:lvl5pPr>
              <a:defRPr sz="874"/>
            </a:lvl5pPr>
            <a:lvl6pPr>
              <a:defRPr sz="874"/>
            </a:lvl6pPr>
            <a:lvl7pPr>
              <a:defRPr sz="874"/>
            </a:lvl7pPr>
            <a:lvl8pPr>
              <a:defRPr sz="874"/>
            </a:lvl8pPr>
            <a:lvl9pPr>
              <a:defRPr sz="874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3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 marL="0" indent="0">
              <a:buNone/>
              <a:defRPr sz="1399"/>
            </a:lvl1pPr>
            <a:lvl2pPr marL="199842" indent="0">
              <a:buNone/>
              <a:defRPr sz="1224"/>
            </a:lvl2pPr>
            <a:lvl3pPr marL="399684" indent="0">
              <a:buNone/>
              <a:defRPr sz="1049"/>
            </a:lvl3pPr>
            <a:lvl4pPr marL="599526" indent="0">
              <a:buNone/>
              <a:defRPr sz="874"/>
            </a:lvl4pPr>
            <a:lvl5pPr marL="799368" indent="0">
              <a:buNone/>
              <a:defRPr sz="874"/>
            </a:lvl5pPr>
            <a:lvl6pPr marL="999211" indent="0">
              <a:buNone/>
              <a:defRPr sz="874"/>
            </a:lvl6pPr>
            <a:lvl7pPr marL="1199053" indent="0">
              <a:buNone/>
              <a:defRPr sz="874"/>
            </a:lvl7pPr>
            <a:lvl8pPr marL="1398895" indent="0">
              <a:buNone/>
              <a:defRPr sz="874"/>
            </a:lvl8pPr>
            <a:lvl9pPr marL="1598737" indent="0">
              <a:buNone/>
              <a:defRPr sz="87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7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15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3736" y="402567"/>
            <a:ext cx="1149117" cy="64078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385" y="402567"/>
            <a:ext cx="3380735" cy="640782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0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385" y="402568"/>
            <a:ext cx="4596468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385" y="2012836"/>
            <a:ext cx="4596468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385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5310" y="7008171"/>
            <a:ext cx="1798618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74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07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xStyles>
    <p:titleStyle>
      <a:lvl1pPr algn="l" defTabSz="399684" rtl="0" eaLnBrk="1" latinLnBrk="0" hangingPunct="1">
        <a:lnSpc>
          <a:spcPct val="90000"/>
        </a:lnSpc>
        <a:spcBef>
          <a:spcPct val="0"/>
        </a:spcBef>
        <a:buNone/>
        <a:defRPr sz="1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9921" indent="-99921" algn="l" defTabSz="399684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224" kern="1200">
          <a:solidFill>
            <a:schemeClr val="tx1"/>
          </a:solidFill>
          <a:latin typeface="+mn-lt"/>
          <a:ea typeface="+mn-ea"/>
          <a:cs typeface="+mn-cs"/>
        </a:defRPr>
      </a:lvl1pPr>
      <a:lvl2pPr marL="299763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499605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874" kern="1200">
          <a:solidFill>
            <a:schemeClr val="tx1"/>
          </a:solidFill>
          <a:latin typeface="+mn-lt"/>
          <a:ea typeface="+mn-ea"/>
          <a:cs typeface="+mn-cs"/>
        </a:defRPr>
      </a:lvl3pPr>
      <a:lvl4pPr marL="699447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899290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1099132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298974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498816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698658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1pPr>
      <a:lvl2pPr marL="199842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2pPr>
      <a:lvl3pPr marL="399684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3pPr>
      <a:lvl4pPr marL="599526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799368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999211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199053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398895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598737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7" y="664962"/>
            <a:ext cx="2118832" cy="3941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22118" y="7151316"/>
            <a:ext cx="184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" y="-8190"/>
            <a:ext cx="5328366" cy="102421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55863" y="469201"/>
            <a:ext cx="208525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PİYASA BÜLTENİ</a:t>
            </a:r>
          </a:p>
          <a:p>
            <a:r>
              <a:rPr lang="en-US" sz="1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Ocak</a:t>
            </a:r>
            <a:r>
              <a:rPr lang="en-US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2024-SAYI:1</a:t>
            </a:r>
          </a:p>
          <a:p>
            <a:endPara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6400" y="7151316"/>
            <a:ext cx="2466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Placeholder 18"/>
          <p:cNvSpPr txBox="1">
            <a:spLocks/>
          </p:cNvSpPr>
          <p:nvPr/>
        </p:nvSpPr>
        <p:spPr>
          <a:xfrm>
            <a:off x="150388" y="2178613"/>
            <a:ext cx="2494280" cy="3750050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000" b="1" dirty="0"/>
              <a:t/>
            </a:r>
            <a:br>
              <a:rPr lang="en-US" sz="1000" b="1" dirty="0"/>
            </a:br>
            <a:r>
              <a:rPr lang="tr-TR" sz="1000" b="1" dirty="0"/>
              <a:t>KKTC </a:t>
            </a:r>
            <a:r>
              <a:rPr lang="fi-FI" sz="1000" b="1" dirty="0"/>
              <a:t>Tüketici Fiyat Endeksi, </a:t>
            </a:r>
            <a:r>
              <a:rPr lang="fi-FI" sz="1000" b="1" dirty="0" smtClean="0"/>
              <a:t> Aralık 2023</a:t>
            </a:r>
            <a:endParaRPr lang="en-US" sz="10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118346" y="2503277"/>
            <a:ext cx="505264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800" dirty="0" err="1"/>
              <a:t>Tüketici</a:t>
            </a:r>
            <a:r>
              <a:rPr lang="en-US" sz="800" dirty="0"/>
              <a:t> </a:t>
            </a:r>
            <a:r>
              <a:rPr lang="en-US" sz="800" dirty="0" err="1"/>
              <a:t>Fiyatları</a:t>
            </a:r>
            <a:r>
              <a:rPr lang="en-US" sz="800" dirty="0"/>
              <a:t> Genel </a:t>
            </a:r>
            <a:r>
              <a:rPr lang="en-US" sz="800" dirty="0" err="1"/>
              <a:t>Endeksi’nde</a:t>
            </a:r>
            <a:r>
              <a:rPr lang="en-US" sz="800" dirty="0"/>
              <a:t>, </a:t>
            </a:r>
            <a:r>
              <a:rPr lang="en-US" sz="800" dirty="0" err="1"/>
              <a:t>bir</a:t>
            </a:r>
            <a:r>
              <a:rPr lang="en-US" sz="800" dirty="0"/>
              <a:t> </a:t>
            </a:r>
            <a:r>
              <a:rPr lang="en-US" sz="800" dirty="0" err="1"/>
              <a:t>önceki</a:t>
            </a:r>
            <a:r>
              <a:rPr lang="en-US" sz="800" dirty="0"/>
              <a:t> </a:t>
            </a:r>
            <a:r>
              <a:rPr lang="en-US" sz="800" dirty="0" err="1"/>
              <a:t>aya</a:t>
            </a:r>
            <a:r>
              <a:rPr lang="en-US" sz="800" dirty="0"/>
              <a:t> göre %5.44, </a:t>
            </a:r>
            <a:r>
              <a:rPr lang="en-US" sz="800" dirty="0" err="1"/>
              <a:t>bir</a:t>
            </a:r>
            <a:r>
              <a:rPr lang="en-US" sz="800" dirty="0"/>
              <a:t> </a:t>
            </a:r>
            <a:r>
              <a:rPr lang="en-US" sz="800" dirty="0" err="1"/>
              <a:t>önceki</a:t>
            </a:r>
            <a:r>
              <a:rPr lang="en-US" sz="800" dirty="0"/>
              <a:t> </a:t>
            </a:r>
            <a:r>
              <a:rPr lang="en-US" sz="800" dirty="0" err="1"/>
              <a:t>yılın</a:t>
            </a:r>
            <a:r>
              <a:rPr lang="en-US" sz="800" dirty="0"/>
              <a:t> </a:t>
            </a:r>
            <a:r>
              <a:rPr lang="en-US" sz="800" dirty="0" err="1"/>
              <a:t>Aralık</a:t>
            </a:r>
            <a:r>
              <a:rPr lang="en-US" sz="800" dirty="0"/>
              <a:t> </a:t>
            </a:r>
            <a:r>
              <a:rPr lang="en-US" sz="800" dirty="0" err="1"/>
              <a:t>ayına</a:t>
            </a:r>
            <a:r>
              <a:rPr lang="en-US" sz="800" dirty="0"/>
              <a:t> göre %83.63 ve </a:t>
            </a:r>
            <a:r>
              <a:rPr lang="en-US" sz="800" dirty="0" err="1"/>
              <a:t>bir</a:t>
            </a:r>
            <a:r>
              <a:rPr lang="en-US" sz="800" dirty="0"/>
              <a:t> </a:t>
            </a:r>
            <a:r>
              <a:rPr lang="en-US" sz="800" dirty="0" err="1"/>
              <a:t>önceki</a:t>
            </a:r>
            <a:r>
              <a:rPr lang="en-US" sz="800" dirty="0"/>
              <a:t> </a:t>
            </a:r>
            <a:r>
              <a:rPr lang="en-US" sz="800" dirty="0" err="1"/>
              <a:t>yılın</a:t>
            </a:r>
            <a:r>
              <a:rPr lang="en-US" sz="800" dirty="0"/>
              <a:t> aynı </a:t>
            </a:r>
            <a:r>
              <a:rPr lang="en-US" sz="800" dirty="0" err="1"/>
              <a:t>ayına</a:t>
            </a:r>
            <a:r>
              <a:rPr lang="en-US" sz="800" dirty="0"/>
              <a:t> göre </a:t>
            </a:r>
            <a:r>
              <a:rPr lang="en-US" sz="800" b="1" dirty="0"/>
              <a:t>%83.63 </a:t>
            </a:r>
            <a:r>
              <a:rPr lang="en-US" sz="800" dirty="0" err="1"/>
              <a:t>değişim</a:t>
            </a:r>
            <a:r>
              <a:rPr lang="en-US" sz="800" dirty="0"/>
              <a:t> </a:t>
            </a:r>
            <a:r>
              <a:rPr lang="en-US" sz="800" dirty="0" err="1"/>
              <a:t>gerçekleşmiştir</a:t>
            </a:r>
            <a:r>
              <a:rPr lang="en-US" sz="800" dirty="0"/>
              <a:t>.</a:t>
            </a:r>
          </a:p>
          <a:p>
            <a:pPr algn="just" fontAlgn="base"/>
            <a:endParaRPr lang="en-US" sz="800" dirty="0"/>
          </a:p>
          <a:p>
            <a:pPr algn="just" fontAlgn="base"/>
            <a:r>
              <a:rPr lang="en-US" sz="800" dirty="0" err="1"/>
              <a:t>Bir</a:t>
            </a:r>
            <a:r>
              <a:rPr lang="en-US" sz="800" dirty="0"/>
              <a:t> </a:t>
            </a:r>
            <a:r>
              <a:rPr lang="en-US" sz="800" dirty="0" err="1"/>
              <a:t>önceki</a:t>
            </a:r>
            <a:r>
              <a:rPr lang="en-US" sz="800" dirty="0"/>
              <a:t> </a:t>
            </a:r>
            <a:r>
              <a:rPr lang="en-US" sz="800" dirty="0" err="1"/>
              <a:t>aya</a:t>
            </a:r>
            <a:r>
              <a:rPr lang="en-US" sz="800" dirty="0"/>
              <a:t> göre, </a:t>
            </a:r>
            <a:r>
              <a:rPr lang="en-US" sz="800" dirty="0" err="1"/>
              <a:t>endekste</a:t>
            </a:r>
            <a:r>
              <a:rPr lang="en-US" sz="800" dirty="0"/>
              <a:t> </a:t>
            </a:r>
            <a:r>
              <a:rPr lang="en-US" sz="800" dirty="0" err="1"/>
              <a:t>kapsanan</a:t>
            </a:r>
            <a:r>
              <a:rPr lang="en-US" sz="800" dirty="0"/>
              <a:t> 557 </a:t>
            </a:r>
            <a:r>
              <a:rPr lang="en-US" sz="800" dirty="0" err="1"/>
              <a:t>maddenin</a:t>
            </a:r>
            <a:r>
              <a:rPr lang="en-US" sz="800" dirty="0"/>
              <a:t> </a:t>
            </a:r>
            <a:r>
              <a:rPr lang="en-US" sz="800" dirty="0" err="1"/>
              <a:t>ortalama</a:t>
            </a:r>
            <a:r>
              <a:rPr lang="en-US" sz="800" dirty="0"/>
              <a:t> </a:t>
            </a:r>
            <a:r>
              <a:rPr lang="en-US" sz="800" dirty="0" err="1"/>
              <a:t>fiyatlarında</a:t>
            </a:r>
            <a:r>
              <a:rPr lang="en-US" sz="800" dirty="0"/>
              <a:t> </a:t>
            </a:r>
            <a:r>
              <a:rPr lang="en-US" sz="800" dirty="0" err="1"/>
              <a:t>artış</a:t>
            </a:r>
            <a:r>
              <a:rPr lang="en-US" sz="800" dirty="0"/>
              <a:t>, 33 </a:t>
            </a:r>
            <a:r>
              <a:rPr lang="en-US" sz="800" dirty="0" err="1"/>
              <a:t>maddenin</a:t>
            </a:r>
            <a:r>
              <a:rPr lang="en-US" sz="800" dirty="0"/>
              <a:t> </a:t>
            </a:r>
            <a:r>
              <a:rPr lang="en-US" sz="800" dirty="0" err="1"/>
              <a:t>ortalama</a:t>
            </a:r>
            <a:r>
              <a:rPr lang="en-US" sz="800" dirty="0"/>
              <a:t> </a:t>
            </a:r>
            <a:r>
              <a:rPr lang="en-US" sz="800" dirty="0" err="1"/>
              <a:t>fiyatlarında</a:t>
            </a:r>
            <a:r>
              <a:rPr lang="en-US" sz="800" dirty="0"/>
              <a:t> </a:t>
            </a:r>
            <a:r>
              <a:rPr lang="en-US" sz="800" dirty="0" err="1"/>
              <a:t>ise</a:t>
            </a:r>
            <a:r>
              <a:rPr lang="en-US" sz="800" dirty="0"/>
              <a:t> </a:t>
            </a:r>
            <a:r>
              <a:rPr lang="en-US" sz="800" dirty="0" err="1"/>
              <a:t>düşüş</a:t>
            </a:r>
            <a:r>
              <a:rPr lang="en-US" sz="800" dirty="0"/>
              <a:t> </a:t>
            </a:r>
            <a:r>
              <a:rPr lang="en-US" sz="800" dirty="0" err="1"/>
              <a:t>gerçekleşmiştir</a:t>
            </a:r>
            <a:r>
              <a:rPr lang="en-US" sz="800" dirty="0"/>
              <a:t>. </a:t>
            </a:r>
            <a:r>
              <a:rPr lang="en-US" sz="800" dirty="0" err="1"/>
              <a:t>En</a:t>
            </a:r>
            <a:r>
              <a:rPr lang="en-US" sz="800" dirty="0"/>
              <a:t> </a:t>
            </a:r>
            <a:r>
              <a:rPr lang="en-US" sz="800" dirty="0" err="1"/>
              <a:t>yüksek</a:t>
            </a:r>
            <a:r>
              <a:rPr lang="en-US" sz="800" dirty="0"/>
              <a:t> fiyat </a:t>
            </a:r>
            <a:r>
              <a:rPr lang="en-US" sz="800" dirty="0" err="1"/>
              <a:t>artışı</a:t>
            </a:r>
            <a:r>
              <a:rPr lang="en-US" sz="800" dirty="0"/>
              <a:t> </a:t>
            </a:r>
            <a:r>
              <a:rPr lang="en-US" sz="800" dirty="0" err="1"/>
              <a:t>gösteren</a:t>
            </a:r>
            <a:r>
              <a:rPr lang="en-US" sz="800" dirty="0"/>
              <a:t> ilk </a:t>
            </a:r>
            <a:r>
              <a:rPr lang="en-US" sz="800" dirty="0" err="1"/>
              <a:t>üç</a:t>
            </a:r>
            <a:r>
              <a:rPr lang="en-US" sz="800" dirty="0"/>
              <a:t> mal; %260.58 </a:t>
            </a:r>
            <a:r>
              <a:rPr lang="en-US" sz="800" dirty="0" err="1"/>
              <a:t>Kabak</a:t>
            </a:r>
            <a:r>
              <a:rPr lang="en-US" sz="800" dirty="0"/>
              <a:t>, %137.98 </a:t>
            </a:r>
            <a:r>
              <a:rPr lang="en-US" sz="800" dirty="0" err="1"/>
              <a:t>Salatalık</a:t>
            </a:r>
            <a:r>
              <a:rPr lang="en-US" sz="800" dirty="0"/>
              <a:t> ve %106.56 </a:t>
            </a:r>
            <a:r>
              <a:rPr lang="en-US" sz="800" dirty="0" err="1"/>
              <a:t>ile</a:t>
            </a:r>
            <a:r>
              <a:rPr lang="en-US" sz="800" dirty="0"/>
              <a:t> </a:t>
            </a:r>
            <a:r>
              <a:rPr lang="en-US" sz="800" dirty="0" err="1"/>
              <a:t>Patlıcan</a:t>
            </a:r>
            <a:r>
              <a:rPr lang="en-US" sz="800" dirty="0"/>
              <a:t> </a:t>
            </a:r>
            <a:r>
              <a:rPr lang="en-US" sz="800" dirty="0" err="1"/>
              <a:t>olmuştur</a:t>
            </a:r>
            <a:r>
              <a:rPr lang="en-US" sz="800" dirty="0"/>
              <a:t>. </a:t>
            </a:r>
            <a:r>
              <a:rPr lang="en-US" sz="800" dirty="0" err="1"/>
              <a:t>En</a:t>
            </a:r>
            <a:r>
              <a:rPr lang="en-US" sz="800" dirty="0"/>
              <a:t> </a:t>
            </a:r>
            <a:r>
              <a:rPr lang="en-US" sz="800" dirty="0" err="1"/>
              <a:t>yüksek</a:t>
            </a:r>
            <a:r>
              <a:rPr lang="en-US" sz="800" dirty="0"/>
              <a:t> fiyat </a:t>
            </a:r>
            <a:r>
              <a:rPr lang="en-US" sz="800" dirty="0" err="1"/>
              <a:t>düşüşü</a:t>
            </a:r>
            <a:r>
              <a:rPr lang="en-US" sz="800" dirty="0"/>
              <a:t> </a:t>
            </a:r>
            <a:r>
              <a:rPr lang="en-US" sz="800" dirty="0" err="1"/>
              <a:t>gösteren</a:t>
            </a:r>
            <a:r>
              <a:rPr lang="en-US" sz="800" dirty="0"/>
              <a:t> ilk </a:t>
            </a:r>
            <a:r>
              <a:rPr lang="en-US" sz="800" dirty="0" err="1"/>
              <a:t>üç</a:t>
            </a:r>
            <a:r>
              <a:rPr lang="en-US" sz="800" dirty="0"/>
              <a:t> mal </a:t>
            </a:r>
            <a:r>
              <a:rPr lang="en-US" sz="800" dirty="0" err="1"/>
              <a:t>ise</a:t>
            </a:r>
            <a:r>
              <a:rPr lang="en-US" sz="800" dirty="0"/>
              <a:t>; %65.35 </a:t>
            </a:r>
            <a:r>
              <a:rPr lang="en-US" sz="800" dirty="0" err="1"/>
              <a:t>Çiçek</a:t>
            </a:r>
            <a:r>
              <a:rPr lang="en-US" sz="800" dirty="0"/>
              <a:t> </a:t>
            </a:r>
            <a:r>
              <a:rPr lang="en-US" sz="800" dirty="0" err="1"/>
              <a:t>Lahanası</a:t>
            </a:r>
            <a:r>
              <a:rPr lang="en-US" sz="800" dirty="0"/>
              <a:t>, %34.14 </a:t>
            </a:r>
            <a:r>
              <a:rPr lang="en-US" sz="800" dirty="0" err="1"/>
              <a:t>Beyaz</a:t>
            </a:r>
            <a:r>
              <a:rPr lang="en-US" sz="800" dirty="0"/>
              <a:t> </a:t>
            </a:r>
            <a:r>
              <a:rPr lang="en-US" sz="800" dirty="0" err="1"/>
              <a:t>Lahana</a:t>
            </a:r>
            <a:r>
              <a:rPr lang="en-US" sz="800" dirty="0"/>
              <a:t> ve %23.15 </a:t>
            </a:r>
            <a:r>
              <a:rPr lang="en-US" sz="800" dirty="0" err="1"/>
              <a:t>ile</a:t>
            </a:r>
            <a:r>
              <a:rPr lang="en-US" sz="800" dirty="0"/>
              <a:t> Limon </a:t>
            </a:r>
            <a:r>
              <a:rPr lang="en-US" sz="800" dirty="0" err="1"/>
              <a:t>olmuştur</a:t>
            </a:r>
            <a:r>
              <a:rPr lang="en-US" sz="800" dirty="0"/>
              <a:t>.</a:t>
            </a:r>
          </a:p>
          <a:p>
            <a:pPr fontAlgn="base"/>
            <a:endParaRPr lang="en-US" sz="800" dirty="0"/>
          </a:p>
          <a:p>
            <a:pPr fontAlgn="base"/>
            <a:endParaRPr lang="en-US" sz="800" dirty="0"/>
          </a:p>
          <a:p>
            <a:pPr fontAlgn="base"/>
            <a:r>
              <a:rPr lang="en-US" sz="800" dirty="0"/>
              <a:t> </a:t>
            </a:r>
          </a:p>
          <a:p>
            <a:endParaRPr lang="en-US" sz="8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347" y="3665863"/>
            <a:ext cx="4934297" cy="323048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" y="6623699"/>
            <a:ext cx="5328366" cy="957155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517809"/>
              </p:ext>
            </p:extLst>
          </p:nvPr>
        </p:nvGraphicFramePr>
        <p:xfrm>
          <a:off x="212059" y="1251453"/>
          <a:ext cx="4958931" cy="946696"/>
        </p:xfrm>
        <a:graphic>
          <a:graphicData uri="http://schemas.openxmlformats.org/drawingml/2006/table">
            <a:tbl>
              <a:tblPr/>
              <a:tblGrid>
                <a:gridCol w="1056952">
                  <a:extLst>
                    <a:ext uri="{9D8B030D-6E8A-4147-A177-3AD203B41FA5}">
                      <a16:colId xmlns:a16="http://schemas.microsoft.com/office/drawing/2014/main" val="1765519440"/>
                    </a:ext>
                  </a:extLst>
                </a:gridCol>
                <a:gridCol w="381456">
                  <a:extLst>
                    <a:ext uri="{9D8B030D-6E8A-4147-A177-3AD203B41FA5}">
                      <a16:colId xmlns:a16="http://schemas.microsoft.com/office/drawing/2014/main" val="2823366272"/>
                    </a:ext>
                  </a:extLst>
                </a:gridCol>
                <a:gridCol w="500661">
                  <a:extLst>
                    <a:ext uri="{9D8B030D-6E8A-4147-A177-3AD203B41FA5}">
                      <a16:colId xmlns:a16="http://schemas.microsoft.com/office/drawing/2014/main" val="2020635867"/>
                    </a:ext>
                  </a:extLst>
                </a:gridCol>
                <a:gridCol w="381456">
                  <a:extLst>
                    <a:ext uri="{9D8B030D-6E8A-4147-A177-3AD203B41FA5}">
                      <a16:colId xmlns:a16="http://schemas.microsoft.com/office/drawing/2014/main" val="3490361824"/>
                    </a:ext>
                  </a:extLst>
                </a:gridCol>
                <a:gridCol w="1446356">
                  <a:extLst>
                    <a:ext uri="{9D8B030D-6E8A-4147-A177-3AD203B41FA5}">
                      <a16:colId xmlns:a16="http://schemas.microsoft.com/office/drawing/2014/main" val="1355720953"/>
                    </a:ext>
                  </a:extLst>
                </a:gridCol>
                <a:gridCol w="381456">
                  <a:extLst>
                    <a:ext uri="{9D8B030D-6E8A-4147-A177-3AD203B41FA5}">
                      <a16:colId xmlns:a16="http://schemas.microsoft.com/office/drawing/2014/main" val="4264049873"/>
                    </a:ext>
                  </a:extLst>
                </a:gridCol>
                <a:gridCol w="381456">
                  <a:extLst>
                    <a:ext uri="{9D8B030D-6E8A-4147-A177-3AD203B41FA5}">
                      <a16:colId xmlns:a16="http://schemas.microsoft.com/office/drawing/2014/main" val="3472331022"/>
                    </a:ext>
                  </a:extLst>
                </a:gridCol>
                <a:gridCol w="429138">
                  <a:extLst>
                    <a:ext uri="{9D8B030D-6E8A-4147-A177-3AD203B41FA5}">
                      <a16:colId xmlns:a16="http://schemas.microsoft.com/office/drawing/2014/main" val="2431312177"/>
                    </a:ext>
                  </a:extLst>
                </a:gridCol>
              </a:tblGrid>
              <a:tr h="1342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14.Ara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20.Oca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28.Kas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20.Oca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8918541"/>
                  </a:ext>
                </a:extLst>
              </a:tr>
              <a:tr h="13428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USD/TL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29,0500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30,1800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3,74%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 Yıllık Gösterge Tahvil Faizi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36,62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38,7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5,37%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3927455"/>
                  </a:ext>
                </a:extLst>
              </a:tr>
              <a:tr h="14099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31,6723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32,8369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3,55%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Türkiye 5 yıllık CDS Primi (baz puan)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319,08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314,96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-1,3%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2293704"/>
                  </a:ext>
                </a:extLst>
              </a:tr>
              <a:tr h="14099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36,7000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38,2532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4,06%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BIST 100 Endeksi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7529,31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7974,37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5,58%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8313007"/>
                  </a:ext>
                </a:extLst>
              </a:tr>
              <a:tr h="140997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EUR/USD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1,0900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1,0875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-0,2%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ABD 10 Yıllık Tahvil Faizi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3,945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4,17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5,40%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3641273"/>
                  </a:ext>
                </a:extLst>
              </a:tr>
              <a:tr h="12085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GBP/USD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1,2642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1,2672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0,24%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Altın </a:t>
                      </a:r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(USD/Ons)</a:t>
                      </a:r>
                      <a:endParaRPr lang="en-US" sz="600" b="1" i="0" u="none" strike="noStrike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2034,59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2031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-0,2%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3737759"/>
                  </a:ext>
                </a:extLst>
              </a:tr>
              <a:tr h="13428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EUR/GBP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0,8623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0,8583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-0,5%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Petrol</a:t>
                      </a:r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 (USD/Varil)</a:t>
                      </a:r>
                      <a:endParaRPr lang="en-US" sz="600" b="1" i="0" u="none" strike="noStrike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74,66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74,52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-0,2%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666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152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6" y="644236"/>
            <a:ext cx="2118832" cy="40524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8600" y="7110701"/>
            <a:ext cx="2421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" y="6604108"/>
            <a:ext cx="5328366" cy="9571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" y="0"/>
            <a:ext cx="5328366" cy="10242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619" y="1024217"/>
            <a:ext cx="2741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139013" y="1049482"/>
            <a:ext cx="479347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/>
              <a:t/>
            </a:r>
            <a:br>
              <a:rPr lang="en-US" sz="900" b="1" dirty="0"/>
            </a:br>
            <a:r>
              <a:rPr lang="tr-TR" sz="900" b="1" dirty="0"/>
              <a:t>Türkiye Cumhuriyeti  </a:t>
            </a:r>
            <a:r>
              <a:rPr lang="fi-FI" sz="900" b="1" dirty="0"/>
              <a:t>Tüketici Fiyat Endeksi, </a:t>
            </a:r>
            <a:r>
              <a:rPr lang="fi-FI" sz="900" b="1" dirty="0" smtClean="0"/>
              <a:t>Aralik  </a:t>
            </a:r>
            <a:r>
              <a:rPr lang="fi-FI" sz="900" b="1" dirty="0"/>
              <a:t>2023</a:t>
            </a:r>
            <a:r>
              <a:rPr lang="en-US" sz="900" dirty="0"/>
              <a:t/>
            </a:r>
            <a:br>
              <a:rPr lang="en-US" sz="900" dirty="0"/>
            </a:br>
            <a:r>
              <a:rPr lang="en-US" sz="900" dirty="0"/>
              <a:t/>
            </a:r>
            <a:br>
              <a:rPr lang="en-US" sz="900" dirty="0"/>
            </a:br>
            <a:endParaRPr lang="en-US" sz="900" dirty="0"/>
          </a:p>
          <a:p>
            <a:pPr algn="just" fontAlgn="base"/>
            <a:r>
              <a:rPr lang="en-US" sz="900" dirty="0" err="1"/>
              <a:t>TÜFE'deki</a:t>
            </a:r>
            <a:r>
              <a:rPr lang="en-US" sz="900" dirty="0"/>
              <a:t> (2003=100) </a:t>
            </a:r>
            <a:r>
              <a:rPr lang="en-US" sz="900" dirty="0" err="1"/>
              <a:t>değişim</a:t>
            </a:r>
            <a:r>
              <a:rPr lang="en-US" sz="900" dirty="0"/>
              <a:t> 2023 </a:t>
            </a:r>
            <a:r>
              <a:rPr lang="en-US" sz="900" dirty="0" err="1"/>
              <a:t>yılı</a:t>
            </a:r>
            <a:r>
              <a:rPr lang="en-US" sz="900" dirty="0"/>
              <a:t> </a:t>
            </a:r>
            <a:r>
              <a:rPr lang="en-US" sz="900" dirty="0" err="1"/>
              <a:t>Aralık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aya</a:t>
            </a:r>
            <a:r>
              <a:rPr lang="en-US" sz="900" dirty="0"/>
              <a:t> göre %2,93,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</a:t>
            </a:r>
            <a:r>
              <a:rPr lang="en-US" sz="900" dirty="0" err="1"/>
              <a:t>Aralık</a:t>
            </a:r>
            <a:r>
              <a:rPr lang="en-US" sz="900" dirty="0"/>
              <a:t> </a:t>
            </a:r>
            <a:r>
              <a:rPr lang="en-US" sz="900" dirty="0" err="1"/>
              <a:t>ayına</a:t>
            </a:r>
            <a:r>
              <a:rPr lang="en-US" sz="900" dirty="0"/>
              <a:t> göre %64,77,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aynı </a:t>
            </a:r>
            <a:r>
              <a:rPr lang="en-US" sz="900" dirty="0" err="1"/>
              <a:t>ayına</a:t>
            </a:r>
            <a:r>
              <a:rPr lang="en-US" sz="900" dirty="0"/>
              <a:t> göre %64,77 ve on iki </a:t>
            </a:r>
            <a:r>
              <a:rPr lang="en-US" sz="900" dirty="0" err="1"/>
              <a:t>aylık</a:t>
            </a:r>
            <a:r>
              <a:rPr lang="en-US" sz="900" dirty="0"/>
              <a:t> </a:t>
            </a:r>
            <a:r>
              <a:rPr lang="en-US" sz="900" dirty="0" err="1"/>
              <a:t>ortalamalara</a:t>
            </a:r>
            <a:r>
              <a:rPr lang="en-US" sz="900" dirty="0"/>
              <a:t> göre %53,86 olarak </a:t>
            </a:r>
            <a:r>
              <a:rPr lang="en-US" sz="900" dirty="0" err="1"/>
              <a:t>gerçekleşti</a:t>
            </a:r>
            <a:r>
              <a:rPr lang="en-US" sz="900" dirty="0"/>
              <a:t>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3705238"/>
            <a:ext cx="4466492" cy="252953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2225787"/>
            <a:ext cx="4583432" cy="124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79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280" y="679320"/>
            <a:ext cx="2118832" cy="40524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26" y="6665073"/>
            <a:ext cx="3118854" cy="2865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9660" y="5402445"/>
            <a:ext cx="5151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900" b="1" i="1" dirty="0" smtClean="0">
                <a:solidFill>
                  <a:prstClr val="black"/>
                </a:solidFill>
              </a:rPr>
              <a:t>YASAL UYARI: </a:t>
            </a:r>
            <a:r>
              <a:rPr lang="tr-TR" sz="900" i="1" dirty="0" smtClean="0">
                <a:solidFill>
                  <a:prstClr val="black"/>
                </a:solidFill>
              </a:rPr>
              <a:t>Burada </a:t>
            </a:r>
            <a:r>
              <a:rPr lang="tr-TR" sz="900" i="1" dirty="0">
                <a:solidFill>
                  <a:prstClr val="black"/>
                </a:solidFill>
              </a:rPr>
              <a:t>yer alan </a:t>
            </a:r>
            <a:r>
              <a:rPr lang="tr-TR" sz="900" i="1" dirty="0" smtClean="0">
                <a:solidFill>
                  <a:prstClr val="black"/>
                </a:solidFill>
              </a:rPr>
              <a:t>bilgiler</a:t>
            </a:r>
            <a:r>
              <a:rPr lang="en-US" sz="900" i="1" dirty="0" smtClean="0">
                <a:solidFill>
                  <a:prstClr val="black"/>
                </a:solidFill>
              </a:rPr>
              <a:t>,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Bankamız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uzmanları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tarafından</a:t>
            </a:r>
            <a:r>
              <a:rPr lang="en-US" sz="900" i="1" dirty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güvenilir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olduğuna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inanılan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kamuya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açık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kaynaklar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kullanılarak</a:t>
            </a:r>
            <a:r>
              <a:rPr lang="en-US" sz="900" i="1" dirty="0" smtClean="0">
                <a:solidFill>
                  <a:prstClr val="black"/>
                </a:solidFill>
              </a:rPr>
              <a:t>, </a:t>
            </a:r>
            <a:r>
              <a:rPr lang="tr-TR" sz="900" i="1" dirty="0" smtClean="0">
                <a:solidFill>
                  <a:prstClr val="black"/>
                </a:solidFill>
              </a:rPr>
              <a:t>bilgilendirme </a:t>
            </a:r>
            <a:r>
              <a:rPr lang="tr-TR" sz="900" i="1" dirty="0">
                <a:solidFill>
                  <a:prstClr val="black"/>
                </a:solidFill>
              </a:rPr>
              <a:t>amacı ile hazırlanmıştır. </a:t>
            </a:r>
            <a:r>
              <a:rPr lang="en-US" sz="900" i="1" dirty="0" err="1" smtClean="0">
                <a:solidFill>
                  <a:prstClr val="black"/>
                </a:solidFill>
              </a:rPr>
              <a:t>Paylaşılan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veri</a:t>
            </a:r>
            <a:r>
              <a:rPr lang="en-US" sz="900" i="1" dirty="0" smtClean="0">
                <a:solidFill>
                  <a:prstClr val="black"/>
                </a:solidFill>
              </a:rPr>
              <a:t>, </a:t>
            </a:r>
            <a:r>
              <a:rPr lang="en-US" sz="900" i="1" dirty="0" err="1" smtClean="0">
                <a:solidFill>
                  <a:prstClr val="black"/>
                </a:solidFill>
              </a:rPr>
              <a:t>finansal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bilgi, </a:t>
            </a:r>
            <a:r>
              <a:rPr lang="en-US" sz="900" i="1" dirty="0" err="1" smtClean="0">
                <a:solidFill>
                  <a:prstClr val="black"/>
                </a:solidFill>
              </a:rPr>
              <a:t>görüş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ve </a:t>
            </a:r>
            <a:r>
              <a:rPr lang="tr-TR" sz="900" i="1" dirty="0" smtClean="0">
                <a:solidFill>
                  <a:prstClr val="black"/>
                </a:solidFill>
              </a:rPr>
              <a:t>tavsiyeler </a:t>
            </a:r>
            <a:r>
              <a:rPr lang="tr-TR" sz="900" i="1" dirty="0">
                <a:solidFill>
                  <a:prstClr val="black"/>
                </a:solidFill>
              </a:rPr>
              <a:t>yatırım danışmanlığı kapsamında değildir. Herhangi bir yatırım aracının alım-satım önerisi ya da getiri vaadi olarak yorumlanmamalıdır. Bu görüşler mali durumunuz ile risk ve getiri tercihlerinize uygun olmayabilir. Bu nedenle</a:t>
            </a:r>
            <a:r>
              <a:rPr lang="tr-TR" sz="900" i="1" dirty="0" smtClean="0">
                <a:solidFill>
                  <a:prstClr val="black"/>
                </a:solidFill>
              </a:rPr>
              <a:t>,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 smtClean="0">
                <a:solidFill>
                  <a:prstClr val="black"/>
                </a:solidFill>
              </a:rPr>
              <a:t>sadece </a:t>
            </a:r>
            <a:r>
              <a:rPr lang="tr-TR" sz="900" i="1" dirty="0">
                <a:solidFill>
                  <a:prstClr val="black"/>
                </a:solidFill>
              </a:rPr>
              <a:t>burada yer alan bilgilere dayanarak yatırım kararı verilmesi beklentilerinize uygun sonuçlar doğurmayabilir</a:t>
            </a:r>
            <a:r>
              <a:rPr lang="tr-TR" sz="900" i="1" dirty="0" smtClean="0">
                <a:solidFill>
                  <a:prstClr val="black"/>
                </a:solidFill>
              </a:rPr>
              <a:t>.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 smtClean="0">
                <a:solidFill>
                  <a:prstClr val="black"/>
                </a:solidFill>
              </a:rPr>
              <a:t>Burada </a:t>
            </a:r>
            <a:r>
              <a:rPr lang="tr-TR" sz="900" i="1" dirty="0">
                <a:solidFill>
                  <a:prstClr val="black"/>
                </a:solidFill>
              </a:rPr>
              <a:t>yer alan fiyatlar, veriler ve bilgilerin tam ve doğru olduğu garanti edilemez; içerik, haber verilmeksizin değiştirilebilir</a:t>
            </a:r>
            <a:r>
              <a:rPr lang="tr-TR" sz="900" i="1" dirty="0" smtClean="0">
                <a:solidFill>
                  <a:prstClr val="black"/>
                </a:solidFill>
              </a:rPr>
              <a:t>. Bu </a:t>
            </a:r>
            <a:r>
              <a:rPr lang="tr-TR" sz="900" i="1" dirty="0">
                <a:solidFill>
                  <a:prstClr val="black"/>
                </a:solidFill>
              </a:rPr>
              <a:t>kaynakların kullanılması nedeni ile ortaya çıkabilecek </a:t>
            </a:r>
            <a:r>
              <a:rPr lang="tr-TR" sz="900" i="1" dirty="0" smtClean="0">
                <a:solidFill>
                  <a:prstClr val="black"/>
                </a:solidFill>
              </a:rPr>
              <a:t>hatalardan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ya</a:t>
            </a:r>
            <a:r>
              <a:rPr lang="en-US" sz="900" i="1" dirty="0" smtClean="0">
                <a:solidFill>
                  <a:prstClr val="black"/>
                </a:solidFill>
              </a:rPr>
              <a:t> da </a:t>
            </a:r>
            <a:r>
              <a:rPr lang="en-US" sz="900" i="1" dirty="0" err="1" smtClean="0">
                <a:solidFill>
                  <a:prstClr val="black"/>
                </a:solidFill>
              </a:rPr>
              <a:t>zararlardan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Near East Bank Ltd. sorumlu </a:t>
            </a:r>
            <a:r>
              <a:rPr lang="tr-TR" sz="900" i="1" dirty="0" smtClean="0">
                <a:solidFill>
                  <a:prstClr val="black"/>
                </a:solidFill>
              </a:rPr>
              <a:t>de</a:t>
            </a:r>
            <a:r>
              <a:rPr lang="en-US" sz="900" i="1" dirty="0" smtClean="0">
                <a:solidFill>
                  <a:prstClr val="black"/>
                </a:solidFill>
              </a:rPr>
              <a:t>ğ</a:t>
            </a:r>
            <a:r>
              <a:rPr lang="tr-TR" sz="900" i="1" dirty="0" smtClean="0">
                <a:solidFill>
                  <a:prstClr val="black"/>
                </a:solidFill>
              </a:rPr>
              <a:t>ildir</a:t>
            </a:r>
            <a:r>
              <a:rPr lang="tr-TR" sz="900" i="1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6" y="0"/>
            <a:ext cx="5328366" cy="10222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9" y="6602774"/>
            <a:ext cx="5327493" cy="95848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51992" y="5106270"/>
            <a:ext cx="32049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Kaynaklar</a:t>
            </a:r>
            <a:r>
              <a:rPr lang="en-US" sz="800" dirty="0" smtClean="0"/>
              <a:t>: TÜİK, Bloomberg, TCMB, İSO, T.C. </a:t>
            </a:r>
            <a:r>
              <a:rPr lang="en-US" sz="800" dirty="0" err="1" smtClean="0"/>
              <a:t>Ticaret</a:t>
            </a:r>
            <a:r>
              <a:rPr lang="en-US" sz="800" dirty="0" smtClean="0"/>
              <a:t> </a:t>
            </a:r>
            <a:r>
              <a:rPr lang="en-US" sz="800" dirty="0" err="1" smtClean="0"/>
              <a:t>Bakanlığı</a:t>
            </a:r>
            <a:r>
              <a:rPr lang="en-US" sz="800" dirty="0" smtClean="0"/>
              <a:t>, KKTC DPÖ.</a:t>
            </a:r>
            <a:endParaRPr lang="en-US" sz="800" dirty="0"/>
          </a:p>
        </p:txBody>
      </p:sp>
      <p:sp>
        <p:nvSpPr>
          <p:cNvPr id="12" name="Text Placeholder 18"/>
          <p:cNvSpPr txBox="1">
            <a:spLocks/>
          </p:cNvSpPr>
          <p:nvPr/>
        </p:nvSpPr>
        <p:spPr>
          <a:xfrm>
            <a:off x="159396" y="1192483"/>
            <a:ext cx="2497690" cy="3763492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n-US" sz="900" dirty="0"/>
          </a:p>
        </p:txBody>
      </p:sp>
      <p:sp>
        <p:nvSpPr>
          <p:cNvPr id="7" name="Rectangle 6"/>
          <p:cNvSpPr/>
          <p:nvPr/>
        </p:nvSpPr>
        <p:spPr>
          <a:xfrm>
            <a:off x="129902" y="1166902"/>
            <a:ext cx="2367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92426" y="1135338"/>
            <a:ext cx="2483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/>
          </a:p>
          <a:p>
            <a:pPr algn="just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773816" y="1035105"/>
            <a:ext cx="2467507" cy="3254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b="1" dirty="0" err="1" smtClean="0"/>
              <a:t>KKTC’de</a:t>
            </a:r>
            <a:r>
              <a:rPr lang="en-US" sz="900" b="1" dirty="0" smtClean="0"/>
              <a:t> Yeni </a:t>
            </a:r>
            <a:r>
              <a:rPr lang="en-US" sz="900" b="1" dirty="0" err="1" smtClean="0"/>
              <a:t>Asgari</a:t>
            </a:r>
            <a:r>
              <a:rPr lang="en-US" sz="900" b="1" dirty="0" smtClean="0"/>
              <a:t> </a:t>
            </a:r>
            <a:r>
              <a:rPr lang="en-US" sz="900" b="1" dirty="0" err="1" smtClean="0"/>
              <a:t>Ücret</a:t>
            </a:r>
            <a:endParaRPr lang="en-US" sz="9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850" b="1" dirty="0" smtClean="0"/>
          </a:p>
          <a:p>
            <a:pPr algn="just"/>
            <a:r>
              <a:rPr lang="en-US" sz="900" dirty="0" err="1" smtClean="0"/>
              <a:t>Asgari</a:t>
            </a:r>
            <a:r>
              <a:rPr lang="en-US" sz="900" dirty="0" smtClean="0"/>
              <a:t> </a:t>
            </a:r>
            <a:r>
              <a:rPr lang="en-US" sz="900" dirty="0" err="1"/>
              <a:t>Ücret</a:t>
            </a:r>
            <a:r>
              <a:rPr lang="en-US" sz="900" dirty="0"/>
              <a:t> </a:t>
            </a:r>
            <a:r>
              <a:rPr lang="en-US" sz="900" dirty="0" err="1"/>
              <a:t>Tespit</a:t>
            </a:r>
            <a:r>
              <a:rPr lang="en-US" sz="900" dirty="0"/>
              <a:t> </a:t>
            </a:r>
            <a:r>
              <a:rPr lang="en-US" sz="900" dirty="0" err="1"/>
              <a:t>Komisyonu</a:t>
            </a:r>
            <a:r>
              <a:rPr lang="en-US" sz="900" dirty="0"/>
              <a:t>, </a:t>
            </a:r>
            <a:r>
              <a:rPr lang="en-US" sz="900" dirty="0" err="1"/>
              <a:t>yılın</a:t>
            </a:r>
            <a:r>
              <a:rPr lang="en-US" sz="900" dirty="0"/>
              <a:t> ilk </a:t>
            </a:r>
            <a:r>
              <a:rPr lang="en-US" sz="900" dirty="0" err="1"/>
              <a:t>asgari</a:t>
            </a:r>
            <a:r>
              <a:rPr lang="en-US" sz="900" dirty="0"/>
              <a:t> </a:t>
            </a:r>
            <a:r>
              <a:rPr lang="en-US" sz="900" dirty="0" err="1"/>
              <a:t>ücretini</a:t>
            </a:r>
            <a:r>
              <a:rPr lang="en-US" sz="900" dirty="0"/>
              <a:t> </a:t>
            </a:r>
            <a:r>
              <a:rPr lang="en-US" sz="900" dirty="0" err="1"/>
              <a:t>belirlemek</a:t>
            </a:r>
            <a:r>
              <a:rPr lang="en-US" sz="900" dirty="0"/>
              <a:t> </a:t>
            </a:r>
            <a:r>
              <a:rPr lang="en-US" sz="900" dirty="0" err="1"/>
              <a:t>üzere</a:t>
            </a:r>
            <a:r>
              <a:rPr lang="en-US" sz="900" dirty="0"/>
              <a:t> </a:t>
            </a:r>
            <a:r>
              <a:rPr lang="en-US" sz="900" dirty="0" err="1"/>
              <a:t>bugün</a:t>
            </a:r>
            <a:r>
              <a:rPr lang="en-US" sz="900" dirty="0"/>
              <a:t> saat 11.00’da </a:t>
            </a:r>
            <a:r>
              <a:rPr lang="en-US" sz="900" dirty="0" err="1"/>
              <a:t>toplandı</a:t>
            </a:r>
            <a:r>
              <a:rPr lang="en-US" sz="900" dirty="0"/>
              <a:t>.</a:t>
            </a:r>
          </a:p>
          <a:p>
            <a:pPr algn="just"/>
            <a:endParaRPr lang="en-US" sz="900" dirty="0"/>
          </a:p>
          <a:p>
            <a:pPr algn="just"/>
            <a:r>
              <a:rPr lang="en-US" sz="900" dirty="0" err="1"/>
              <a:t>Toplantının</a:t>
            </a:r>
            <a:r>
              <a:rPr lang="en-US" sz="900" dirty="0"/>
              <a:t> </a:t>
            </a:r>
            <a:r>
              <a:rPr lang="en-US" sz="900" dirty="0" err="1"/>
              <a:t>ardından</a:t>
            </a:r>
            <a:r>
              <a:rPr lang="en-US" sz="900" dirty="0"/>
              <a:t> </a:t>
            </a:r>
            <a:r>
              <a:rPr lang="en-US" sz="900" dirty="0" err="1"/>
              <a:t>KKTC’nin</a:t>
            </a:r>
            <a:r>
              <a:rPr lang="en-US" sz="900" dirty="0"/>
              <a:t> </a:t>
            </a:r>
            <a:r>
              <a:rPr lang="en-US" sz="900" dirty="0" err="1"/>
              <a:t>yeni</a:t>
            </a:r>
            <a:r>
              <a:rPr lang="en-US" sz="900" dirty="0"/>
              <a:t> </a:t>
            </a:r>
            <a:r>
              <a:rPr lang="en-US" sz="900" dirty="0" err="1"/>
              <a:t>asgari</a:t>
            </a:r>
            <a:r>
              <a:rPr lang="en-US" sz="900" dirty="0"/>
              <a:t> </a:t>
            </a:r>
            <a:r>
              <a:rPr lang="en-US" sz="900" dirty="0" err="1"/>
              <a:t>ücreti</a:t>
            </a:r>
            <a:r>
              <a:rPr lang="en-US" sz="900" dirty="0"/>
              <a:t> net 24 bin TL, </a:t>
            </a:r>
            <a:r>
              <a:rPr lang="en-US" sz="900" dirty="0" err="1"/>
              <a:t>brüt</a:t>
            </a:r>
            <a:r>
              <a:rPr lang="en-US" sz="900" dirty="0"/>
              <a:t> </a:t>
            </a:r>
            <a:r>
              <a:rPr lang="en-US" sz="900" dirty="0" err="1"/>
              <a:t>ise</a:t>
            </a:r>
            <a:r>
              <a:rPr lang="en-US" sz="900" dirty="0"/>
              <a:t> 27 bin 587 TL olarak </a:t>
            </a:r>
            <a:r>
              <a:rPr lang="en-US" sz="900" dirty="0" err="1"/>
              <a:t>belirlendi</a:t>
            </a:r>
            <a:r>
              <a:rPr lang="en-US" sz="900" dirty="0"/>
              <a:t>.</a:t>
            </a:r>
          </a:p>
          <a:p>
            <a:pPr algn="just"/>
            <a:endParaRPr lang="en-US" sz="900" dirty="0"/>
          </a:p>
          <a:p>
            <a:pPr algn="just"/>
            <a:r>
              <a:rPr lang="en-US" sz="900" dirty="0" err="1"/>
              <a:t>Çalışma</a:t>
            </a:r>
            <a:r>
              <a:rPr lang="en-US" sz="900" dirty="0"/>
              <a:t> ve </a:t>
            </a:r>
            <a:r>
              <a:rPr lang="en-US" sz="900" dirty="0" err="1"/>
              <a:t>Sosyal</a:t>
            </a:r>
            <a:r>
              <a:rPr lang="en-US" sz="900" dirty="0"/>
              <a:t> </a:t>
            </a:r>
            <a:r>
              <a:rPr lang="en-US" sz="900" dirty="0" err="1"/>
              <a:t>Güvenlik</a:t>
            </a:r>
            <a:r>
              <a:rPr lang="en-US" sz="900" dirty="0"/>
              <a:t> </a:t>
            </a:r>
            <a:r>
              <a:rPr lang="en-US" sz="900" dirty="0" err="1"/>
              <a:t>Bakanı</a:t>
            </a:r>
            <a:r>
              <a:rPr lang="en-US" sz="900" dirty="0"/>
              <a:t> </a:t>
            </a:r>
            <a:r>
              <a:rPr lang="en-US" sz="900" dirty="0" err="1"/>
              <a:t>Sadık</a:t>
            </a:r>
            <a:r>
              <a:rPr lang="en-US" sz="900" dirty="0"/>
              <a:t> </a:t>
            </a:r>
            <a:r>
              <a:rPr lang="en-US" sz="900" dirty="0" err="1"/>
              <a:t>Gardiyanoğlu</a:t>
            </a:r>
            <a:r>
              <a:rPr lang="en-US" sz="900" dirty="0"/>
              <a:t>, </a:t>
            </a:r>
            <a:r>
              <a:rPr lang="en-US" sz="900" dirty="0" err="1"/>
              <a:t>yeni</a:t>
            </a:r>
            <a:r>
              <a:rPr lang="en-US" sz="900" dirty="0"/>
              <a:t> </a:t>
            </a:r>
            <a:r>
              <a:rPr lang="en-US" sz="900" dirty="0" err="1"/>
              <a:t>asgari</a:t>
            </a:r>
            <a:r>
              <a:rPr lang="en-US" sz="900" dirty="0"/>
              <a:t> </a:t>
            </a:r>
            <a:r>
              <a:rPr lang="en-US" sz="900" dirty="0" err="1"/>
              <a:t>ücretin</a:t>
            </a:r>
            <a:r>
              <a:rPr lang="en-US" sz="900" dirty="0"/>
              <a:t> oy </a:t>
            </a:r>
            <a:r>
              <a:rPr lang="en-US" sz="900" dirty="0" err="1"/>
              <a:t>birliği</a:t>
            </a:r>
            <a:r>
              <a:rPr lang="en-US" sz="900" dirty="0"/>
              <a:t> </a:t>
            </a:r>
            <a:r>
              <a:rPr lang="en-US" sz="900" dirty="0" err="1"/>
              <a:t>ile</a:t>
            </a:r>
            <a:r>
              <a:rPr lang="en-US" sz="900" dirty="0"/>
              <a:t> </a:t>
            </a:r>
            <a:r>
              <a:rPr lang="en-US" sz="900" dirty="0" err="1"/>
              <a:t>belirlendiğini</a:t>
            </a:r>
            <a:r>
              <a:rPr lang="en-US" sz="900" dirty="0"/>
              <a:t> </a:t>
            </a:r>
            <a:r>
              <a:rPr lang="en-US" sz="900" dirty="0" err="1"/>
              <a:t>söyledi</a:t>
            </a:r>
            <a:r>
              <a:rPr lang="en-US" sz="900" dirty="0"/>
              <a:t>.</a:t>
            </a:r>
          </a:p>
          <a:p>
            <a:pPr algn="just"/>
            <a:endParaRPr lang="en-US" sz="900" dirty="0"/>
          </a:p>
          <a:p>
            <a:pPr algn="just"/>
            <a:r>
              <a:rPr lang="en-US" sz="900" dirty="0" err="1" smtClean="0"/>
              <a:t>Gardiyanoğlu</a:t>
            </a:r>
            <a:r>
              <a:rPr lang="en-US" sz="900" dirty="0"/>
              <a:t>, </a:t>
            </a:r>
            <a:r>
              <a:rPr lang="en-US" sz="900" dirty="0" err="1"/>
              <a:t>asgari</a:t>
            </a:r>
            <a:r>
              <a:rPr lang="en-US" sz="900" dirty="0"/>
              <a:t> </a:t>
            </a:r>
            <a:r>
              <a:rPr lang="en-US" sz="900" dirty="0" err="1"/>
              <a:t>ücretin</a:t>
            </a:r>
            <a:r>
              <a:rPr lang="en-US" sz="900" dirty="0"/>
              <a:t> 1 </a:t>
            </a:r>
            <a:r>
              <a:rPr lang="en-US" sz="900" dirty="0" err="1"/>
              <a:t>Ocak</a:t>
            </a:r>
            <a:r>
              <a:rPr lang="en-US" sz="900" dirty="0"/>
              <a:t> 2024 </a:t>
            </a:r>
            <a:r>
              <a:rPr lang="en-US" sz="900" dirty="0" err="1"/>
              <a:t>tarihinden</a:t>
            </a:r>
            <a:r>
              <a:rPr lang="en-US" sz="900" dirty="0"/>
              <a:t> </a:t>
            </a:r>
            <a:r>
              <a:rPr lang="en-US" sz="900" dirty="0" err="1"/>
              <a:t>itibaren</a:t>
            </a:r>
            <a:r>
              <a:rPr lang="en-US" sz="900" dirty="0"/>
              <a:t> </a:t>
            </a:r>
            <a:r>
              <a:rPr lang="en-US" sz="900" dirty="0" err="1"/>
              <a:t>geçerli</a:t>
            </a:r>
            <a:r>
              <a:rPr lang="en-US" sz="900" dirty="0"/>
              <a:t> </a:t>
            </a:r>
            <a:r>
              <a:rPr lang="en-US" sz="900" dirty="0" err="1"/>
              <a:t>olacağını</a:t>
            </a:r>
            <a:r>
              <a:rPr lang="en-US" sz="900" dirty="0"/>
              <a:t> da </a:t>
            </a:r>
            <a:r>
              <a:rPr lang="en-US" sz="900" dirty="0" err="1"/>
              <a:t>kaydetti</a:t>
            </a:r>
            <a:r>
              <a:rPr lang="en-US" sz="900" dirty="0"/>
              <a:t>.</a:t>
            </a:r>
          </a:p>
          <a:p>
            <a:pPr algn="just"/>
            <a:endParaRPr lang="en-US" sz="900" dirty="0"/>
          </a:p>
          <a:p>
            <a:pPr algn="just"/>
            <a:r>
              <a:rPr lang="en-US" sz="900" dirty="0" err="1"/>
              <a:t>Asgari</a:t>
            </a:r>
            <a:r>
              <a:rPr lang="en-US" sz="900" dirty="0"/>
              <a:t> </a:t>
            </a:r>
            <a:r>
              <a:rPr lang="en-US" sz="900" dirty="0" err="1"/>
              <a:t>ücret</a:t>
            </a:r>
            <a:r>
              <a:rPr lang="en-US" sz="900" dirty="0"/>
              <a:t>, 1 </a:t>
            </a:r>
            <a:r>
              <a:rPr lang="en-US" sz="900" dirty="0" err="1"/>
              <a:t>Temmuz</a:t>
            </a:r>
            <a:r>
              <a:rPr lang="en-US" sz="900" dirty="0"/>
              <a:t> 2023 </a:t>
            </a:r>
            <a:r>
              <a:rPr lang="en-US" sz="900" dirty="0" err="1"/>
              <a:t>tarihinden</a:t>
            </a:r>
            <a:r>
              <a:rPr lang="en-US" sz="900" dirty="0"/>
              <a:t> </a:t>
            </a:r>
            <a:r>
              <a:rPr lang="en-US" sz="900" dirty="0" err="1"/>
              <a:t>beri</a:t>
            </a:r>
            <a:r>
              <a:rPr lang="en-US" sz="900" dirty="0"/>
              <a:t> </a:t>
            </a:r>
            <a:r>
              <a:rPr lang="en-US" sz="900" dirty="0" err="1"/>
              <a:t>aylık</a:t>
            </a:r>
            <a:r>
              <a:rPr lang="en-US" sz="900" dirty="0"/>
              <a:t> </a:t>
            </a:r>
            <a:r>
              <a:rPr lang="en-US" sz="900" dirty="0" err="1"/>
              <a:t>brüt</a:t>
            </a:r>
            <a:r>
              <a:rPr lang="en-US" sz="900" dirty="0"/>
              <a:t> 18 bin 103 TL ve net 15 bin 750 TL olarak </a:t>
            </a:r>
            <a:r>
              <a:rPr lang="en-US" sz="900" dirty="0" err="1"/>
              <a:t>uygulanıyordu</a:t>
            </a:r>
            <a:r>
              <a:rPr lang="en-US" sz="900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900" dirty="0"/>
          </a:p>
          <a:p>
            <a:pPr algn="just" fontAlgn="base"/>
            <a:r>
              <a:rPr lang="en-US" sz="850" dirty="0" smtClean="0">
                <a:solidFill>
                  <a:schemeClr val="bg1"/>
                </a:solidFill>
              </a:rPr>
              <a:t/>
            </a:r>
            <a:br>
              <a:rPr lang="en-US" sz="850" dirty="0" smtClean="0">
                <a:solidFill>
                  <a:schemeClr val="bg1"/>
                </a:solidFill>
              </a:rPr>
            </a:br>
            <a:r>
              <a:rPr lang="en-US" sz="850" dirty="0" smtClean="0">
                <a:solidFill>
                  <a:schemeClr val="bg1"/>
                </a:solidFill>
              </a:rPr>
              <a:t>  </a:t>
            </a:r>
            <a:endParaRPr lang="en-US" sz="8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6072" y="3650437"/>
            <a:ext cx="49220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50" b="1" dirty="0" smtClean="0"/>
          </a:p>
          <a:p>
            <a:endParaRPr lang="en-US" sz="850" b="1" dirty="0"/>
          </a:p>
          <a:p>
            <a:pPr fontAlgn="base"/>
            <a:endParaRPr lang="en-US" sz="850" dirty="0"/>
          </a:p>
          <a:p>
            <a:endParaRPr lang="en-US" sz="850" dirty="0"/>
          </a:p>
        </p:txBody>
      </p:sp>
      <p:sp>
        <p:nvSpPr>
          <p:cNvPr id="8" name="TextBox 7"/>
          <p:cNvSpPr txBox="1"/>
          <p:nvPr/>
        </p:nvSpPr>
        <p:spPr>
          <a:xfrm>
            <a:off x="148374" y="1074397"/>
            <a:ext cx="258876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n-US" sz="900" b="1" dirty="0"/>
              <a:t>Kur </a:t>
            </a:r>
            <a:r>
              <a:rPr lang="en-US" sz="900" b="1" dirty="0" err="1"/>
              <a:t>Korumalı</a:t>
            </a:r>
            <a:r>
              <a:rPr lang="en-US" sz="900" b="1" dirty="0"/>
              <a:t> </a:t>
            </a:r>
            <a:r>
              <a:rPr lang="en-US" sz="900" b="1" dirty="0" err="1"/>
              <a:t>Mevduat</a:t>
            </a:r>
            <a:r>
              <a:rPr lang="en-US" sz="900" b="1" dirty="0"/>
              <a:t> 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endParaRPr lang="en-US" sz="900" b="1" dirty="0"/>
          </a:p>
          <a:p>
            <a:pPr algn="just" fontAlgn="base"/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süredir</a:t>
            </a:r>
            <a:r>
              <a:rPr lang="en-US" sz="900" dirty="0"/>
              <a:t> </a:t>
            </a:r>
            <a:r>
              <a:rPr lang="en-US" sz="900" dirty="0" err="1"/>
              <a:t>sınırlı</a:t>
            </a:r>
            <a:r>
              <a:rPr lang="en-US" sz="900" dirty="0"/>
              <a:t> </a:t>
            </a:r>
            <a:r>
              <a:rPr lang="en-US" sz="900" dirty="0" err="1"/>
              <a:t>düzeyde</a:t>
            </a:r>
            <a:r>
              <a:rPr lang="en-US" sz="900" dirty="0"/>
              <a:t> </a:t>
            </a:r>
            <a:r>
              <a:rPr lang="en-US" sz="900" dirty="0" err="1"/>
              <a:t>düşüş</a:t>
            </a:r>
            <a:r>
              <a:rPr lang="en-US" sz="900" dirty="0"/>
              <a:t> </a:t>
            </a:r>
            <a:r>
              <a:rPr lang="en-US" sz="900" dirty="0" err="1"/>
              <a:t>gösteren</a:t>
            </a:r>
            <a:r>
              <a:rPr lang="en-US" sz="900" dirty="0"/>
              <a:t> </a:t>
            </a:r>
            <a:r>
              <a:rPr lang="en-US" sz="900" dirty="0" err="1"/>
              <a:t>kur</a:t>
            </a:r>
            <a:r>
              <a:rPr lang="en-US" sz="900" dirty="0"/>
              <a:t> </a:t>
            </a:r>
            <a:r>
              <a:rPr lang="en-US" sz="900" dirty="0" err="1"/>
              <a:t>korumalı</a:t>
            </a:r>
            <a:r>
              <a:rPr lang="en-US" sz="900" dirty="0"/>
              <a:t> </a:t>
            </a:r>
            <a:r>
              <a:rPr lang="en-US" sz="900" dirty="0" err="1"/>
              <a:t>mevduatlarda</a:t>
            </a:r>
            <a:r>
              <a:rPr lang="en-US" sz="900" dirty="0"/>
              <a:t> </a:t>
            </a:r>
            <a:r>
              <a:rPr lang="en-US" sz="900" dirty="0" err="1"/>
              <a:t>çıkışların</a:t>
            </a:r>
            <a:r>
              <a:rPr lang="en-US" sz="900" dirty="0"/>
              <a:t> </a:t>
            </a:r>
            <a:r>
              <a:rPr lang="en-US" sz="900" dirty="0" err="1"/>
              <a:t>yeniden</a:t>
            </a:r>
            <a:r>
              <a:rPr lang="en-US" sz="900" dirty="0"/>
              <a:t> </a:t>
            </a:r>
            <a:r>
              <a:rPr lang="en-US" sz="900" dirty="0" err="1"/>
              <a:t>hızlandığı</a:t>
            </a:r>
            <a:r>
              <a:rPr lang="en-US" sz="900" dirty="0"/>
              <a:t> </a:t>
            </a:r>
            <a:r>
              <a:rPr lang="en-US" sz="900" dirty="0" err="1"/>
              <a:t>görüldü</a:t>
            </a:r>
            <a:r>
              <a:rPr lang="en-US" sz="900" dirty="0"/>
              <a:t>.</a:t>
            </a:r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/>
              <a:t>Bankacılık </a:t>
            </a:r>
            <a:r>
              <a:rPr lang="en-US" sz="900" dirty="0" err="1"/>
              <a:t>Düzenleme</a:t>
            </a:r>
            <a:r>
              <a:rPr lang="en-US" sz="900" dirty="0"/>
              <a:t> ve </a:t>
            </a:r>
            <a:r>
              <a:rPr lang="en-US" sz="900" dirty="0" err="1"/>
              <a:t>Denetleme</a:t>
            </a:r>
            <a:r>
              <a:rPr lang="en-US" sz="900" dirty="0"/>
              <a:t> </a:t>
            </a:r>
            <a:r>
              <a:rPr lang="en-US" sz="900" dirty="0" err="1"/>
              <a:t>Kurumu'nun</a:t>
            </a:r>
            <a:r>
              <a:rPr lang="en-US" sz="900" dirty="0"/>
              <a:t> (BDDK) </a:t>
            </a:r>
            <a:r>
              <a:rPr lang="en-US" sz="900" dirty="0" err="1"/>
              <a:t>haftalık</a:t>
            </a:r>
            <a:r>
              <a:rPr lang="en-US" sz="900" dirty="0"/>
              <a:t> </a:t>
            </a:r>
            <a:r>
              <a:rPr lang="en-US" sz="900" dirty="0" err="1"/>
              <a:t>bülteninde</a:t>
            </a:r>
            <a:r>
              <a:rPr lang="en-US" sz="900" dirty="0"/>
              <a:t> </a:t>
            </a:r>
            <a:r>
              <a:rPr lang="en-US" sz="900" dirty="0" err="1"/>
              <a:t>yer</a:t>
            </a:r>
            <a:r>
              <a:rPr lang="en-US" sz="900" dirty="0"/>
              <a:t> </a:t>
            </a:r>
            <a:r>
              <a:rPr lang="en-US" sz="900" dirty="0" err="1"/>
              <a:t>alan</a:t>
            </a:r>
            <a:r>
              <a:rPr lang="en-US" sz="900" dirty="0"/>
              <a:t> </a:t>
            </a:r>
            <a:r>
              <a:rPr lang="en-US" sz="900" dirty="0" err="1"/>
              <a:t>bilgilere</a:t>
            </a:r>
            <a:r>
              <a:rPr lang="en-US" sz="900" dirty="0"/>
              <a:t> göre, </a:t>
            </a:r>
            <a:r>
              <a:rPr lang="en-US" sz="900" dirty="0" err="1"/>
              <a:t>kur</a:t>
            </a:r>
            <a:r>
              <a:rPr lang="en-US" sz="900" dirty="0"/>
              <a:t> </a:t>
            </a:r>
            <a:r>
              <a:rPr lang="en-US" sz="900" dirty="0" err="1"/>
              <a:t>korumalı</a:t>
            </a:r>
            <a:r>
              <a:rPr lang="en-US" sz="900" dirty="0"/>
              <a:t> TL </a:t>
            </a:r>
            <a:r>
              <a:rPr lang="en-US" sz="900" dirty="0" err="1"/>
              <a:t>mevduat</a:t>
            </a:r>
            <a:r>
              <a:rPr lang="en-US" sz="900" dirty="0"/>
              <a:t> ve </a:t>
            </a:r>
            <a:r>
              <a:rPr lang="en-US" sz="900" dirty="0" err="1"/>
              <a:t>katılma</a:t>
            </a:r>
            <a:r>
              <a:rPr lang="en-US" sz="900" dirty="0"/>
              <a:t> </a:t>
            </a:r>
            <a:r>
              <a:rPr lang="en-US" sz="900" dirty="0" err="1"/>
              <a:t>hesapları</a:t>
            </a:r>
            <a:r>
              <a:rPr lang="en-US" sz="900" dirty="0"/>
              <a:t> 2 </a:t>
            </a:r>
            <a:r>
              <a:rPr lang="en-US" sz="900" dirty="0" err="1"/>
              <a:t>trilyon</a:t>
            </a:r>
            <a:r>
              <a:rPr lang="en-US" sz="900" dirty="0"/>
              <a:t> 626,4 </a:t>
            </a:r>
            <a:r>
              <a:rPr lang="en-US" sz="900" dirty="0" err="1"/>
              <a:t>milyar</a:t>
            </a:r>
            <a:r>
              <a:rPr lang="en-US" sz="900" dirty="0"/>
              <a:t> </a:t>
            </a:r>
            <a:r>
              <a:rPr lang="en-US" sz="900" dirty="0" err="1"/>
              <a:t>TL'den</a:t>
            </a:r>
            <a:r>
              <a:rPr lang="en-US" sz="900" dirty="0"/>
              <a:t> 2 </a:t>
            </a:r>
            <a:r>
              <a:rPr lang="en-US" sz="900" dirty="0" err="1"/>
              <a:t>trilyon</a:t>
            </a:r>
            <a:r>
              <a:rPr lang="en-US" sz="900" dirty="0"/>
              <a:t> 576,5 </a:t>
            </a:r>
            <a:r>
              <a:rPr lang="en-US" sz="900" dirty="0" err="1"/>
              <a:t>milyar</a:t>
            </a:r>
            <a:r>
              <a:rPr lang="en-US" sz="900" dirty="0"/>
              <a:t> </a:t>
            </a:r>
            <a:r>
              <a:rPr lang="en-US" sz="900" dirty="0" err="1"/>
              <a:t>TL'ye</a:t>
            </a:r>
            <a:r>
              <a:rPr lang="en-US" sz="900" dirty="0"/>
              <a:t> </a:t>
            </a:r>
            <a:r>
              <a:rPr lang="en-US" sz="900" dirty="0" err="1"/>
              <a:t>geriledi</a:t>
            </a:r>
            <a:r>
              <a:rPr lang="en-US" sz="900" dirty="0"/>
              <a:t>. </a:t>
            </a:r>
          </a:p>
          <a:p>
            <a:pPr algn="just" fontAlgn="base"/>
            <a:r>
              <a:rPr lang="en-US" sz="900" dirty="0"/>
              <a:t>50 </a:t>
            </a:r>
            <a:r>
              <a:rPr lang="en-US" sz="900" dirty="0" err="1"/>
              <a:t>milyar</a:t>
            </a:r>
            <a:r>
              <a:rPr lang="en-US" sz="900" dirty="0"/>
              <a:t> </a:t>
            </a:r>
            <a:r>
              <a:rPr lang="en-US" sz="900" dirty="0" err="1"/>
              <a:t>TL'lik</a:t>
            </a:r>
            <a:r>
              <a:rPr lang="en-US" sz="900" dirty="0"/>
              <a:t> </a:t>
            </a:r>
            <a:r>
              <a:rPr lang="en-US" sz="900" dirty="0" err="1"/>
              <a:t>düşüş</a:t>
            </a:r>
            <a:r>
              <a:rPr lang="en-US" sz="900" dirty="0"/>
              <a:t> </a:t>
            </a:r>
            <a:r>
              <a:rPr lang="en-US" sz="900" dirty="0" err="1"/>
              <a:t>yaklaşık</a:t>
            </a:r>
            <a:r>
              <a:rPr lang="en-US" sz="900" dirty="0"/>
              <a:t> iki </a:t>
            </a:r>
            <a:r>
              <a:rPr lang="en-US" sz="900" dirty="0" err="1"/>
              <a:t>ayın</a:t>
            </a:r>
            <a:r>
              <a:rPr lang="en-US" sz="900" dirty="0"/>
              <a:t> </a:t>
            </a:r>
            <a:r>
              <a:rPr lang="en-US" sz="900" dirty="0" err="1"/>
              <a:t>en</a:t>
            </a:r>
            <a:r>
              <a:rPr lang="en-US" sz="900" dirty="0"/>
              <a:t> </a:t>
            </a:r>
            <a:r>
              <a:rPr lang="en-US" sz="900" dirty="0" err="1"/>
              <a:t>hızlı</a:t>
            </a:r>
            <a:r>
              <a:rPr lang="en-US" sz="900" dirty="0"/>
              <a:t> </a:t>
            </a:r>
            <a:r>
              <a:rPr lang="en-US" sz="900" dirty="0" err="1"/>
              <a:t>düşüşü</a:t>
            </a:r>
            <a:r>
              <a:rPr lang="en-US" sz="900" dirty="0"/>
              <a:t> olarak </a:t>
            </a:r>
            <a:r>
              <a:rPr lang="en-US" sz="900" dirty="0" err="1"/>
              <a:t>kaydedildi</a:t>
            </a:r>
            <a:r>
              <a:rPr lang="en-US" sz="900" dirty="0"/>
              <a:t>.</a:t>
            </a:r>
          </a:p>
          <a:p>
            <a:pPr algn="just" fontAlgn="base"/>
            <a:r>
              <a:rPr lang="en-US" sz="900" dirty="0" err="1"/>
              <a:t>Ekonomi</a:t>
            </a:r>
            <a:r>
              <a:rPr lang="en-US" sz="900" dirty="0"/>
              <a:t> </a:t>
            </a:r>
            <a:r>
              <a:rPr lang="en-US" sz="900" dirty="0" err="1"/>
              <a:t>yönetimi</a:t>
            </a:r>
            <a:r>
              <a:rPr lang="en-US" sz="900" dirty="0"/>
              <a:t> </a:t>
            </a:r>
            <a:r>
              <a:rPr lang="en-US" sz="900" dirty="0" err="1"/>
              <a:t>kur</a:t>
            </a:r>
            <a:r>
              <a:rPr lang="en-US" sz="900" dirty="0"/>
              <a:t> </a:t>
            </a:r>
            <a:r>
              <a:rPr lang="en-US" sz="900" dirty="0" err="1"/>
              <a:t>korumalı</a:t>
            </a:r>
            <a:r>
              <a:rPr lang="en-US" sz="900" dirty="0"/>
              <a:t> </a:t>
            </a:r>
            <a:r>
              <a:rPr lang="en-US" sz="900" dirty="0" err="1"/>
              <a:t>mevduatlara</a:t>
            </a:r>
            <a:r>
              <a:rPr lang="en-US" sz="900" dirty="0"/>
              <a:t> </a:t>
            </a:r>
            <a:r>
              <a:rPr lang="en-US" sz="900" dirty="0" err="1"/>
              <a:t>karşı</a:t>
            </a:r>
            <a:r>
              <a:rPr lang="en-US" sz="900" dirty="0"/>
              <a:t> </a:t>
            </a:r>
            <a:r>
              <a:rPr lang="en-US" sz="900" dirty="0" err="1"/>
              <a:t>düzenlemelerine</a:t>
            </a:r>
            <a:r>
              <a:rPr lang="en-US" sz="900" dirty="0"/>
              <a:t> </a:t>
            </a:r>
            <a:r>
              <a:rPr lang="en-US" sz="900" dirty="0" err="1"/>
              <a:t>yeni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kararla</a:t>
            </a:r>
            <a:r>
              <a:rPr lang="en-US" sz="900" dirty="0"/>
              <a:t> </a:t>
            </a:r>
            <a:r>
              <a:rPr lang="en-US" sz="900" dirty="0" err="1"/>
              <a:t>devam</a:t>
            </a:r>
            <a:r>
              <a:rPr lang="en-US" sz="900" dirty="0"/>
              <a:t> </a:t>
            </a:r>
            <a:r>
              <a:rPr lang="en-US" sz="900" dirty="0" err="1"/>
              <a:t>etmişti</a:t>
            </a:r>
            <a:r>
              <a:rPr lang="en-US" sz="900" dirty="0"/>
              <a:t>. </a:t>
            </a:r>
          </a:p>
          <a:p>
            <a:pPr algn="just" fontAlgn="base"/>
            <a:endParaRPr lang="en-US" sz="900" b="1" dirty="0"/>
          </a:p>
          <a:p>
            <a:pPr algn="just" fontAlgn="base"/>
            <a:r>
              <a:rPr lang="en-US" sz="900" dirty="0" err="1"/>
              <a:t>Bankalara</a:t>
            </a:r>
            <a:r>
              <a:rPr lang="en-US" sz="900" dirty="0"/>
              <a:t> </a:t>
            </a:r>
            <a:r>
              <a:rPr lang="en-US" sz="900" dirty="0" err="1"/>
              <a:t>giden</a:t>
            </a:r>
            <a:r>
              <a:rPr lang="en-US" sz="900" dirty="0"/>
              <a:t> </a:t>
            </a:r>
            <a:r>
              <a:rPr lang="en-US" sz="900" dirty="0" err="1"/>
              <a:t>yazıya</a:t>
            </a:r>
            <a:r>
              <a:rPr lang="en-US" sz="900" dirty="0"/>
              <a:t> göre, 1 </a:t>
            </a:r>
            <a:r>
              <a:rPr lang="en-US" sz="900" dirty="0" err="1"/>
              <a:t>Ocak</a:t>
            </a:r>
            <a:r>
              <a:rPr lang="en-US" sz="900" dirty="0"/>
              <a:t> 2024 </a:t>
            </a:r>
            <a:r>
              <a:rPr lang="en-US" sz="900" dirty="0" err="1"/>
              <a:t>tarihinden</a:t>
            </a:r>
            <a:r>
              <a:rPr lang="en-US" sz="900" dirty="0"/>
              <a:t> </a:t>
            </a:r>
            <a:r>
              <a:rPr lang="en-US" sz="900" dirty="0" err="1"/>
              <a:t>önce</a:t>
            </a:r>
            <a:r>
              <a:rPr lang="en-US" sz="900" dirty="0"/>
              <a:t> </a:t>
            </a:r>
            <a:r>
              <a:rPr lang="en-US" sz="900" dirty="0" err="1"/>
              <a:t>açılan</a:t>
            </a:r>
            <a:r>
              <a:rPr lang="en-US" sz="900" dirty="0"/>
              <a:t> ve </a:t>
            </a:r>
            <a:r>
              <a:rPr lang="en-US" sz="900" dirty="0" err="1"/>
              <a:t>vadesi</a:t>
            </a:r>
            <a:r>
              <a:rPr lang="en-US" sz="900" dirty="0"/>
              <a:t> </a:t>
            </a:r>
            <a:r>
              <a:rPr lang="en-US" sz="900" dirty="0" err="1"/>
              <a:t>henüz</a:t>
            </a:r>
            <a:r>
              <a:rPr lang="en-US" sz="900" dirty="0"/>
              <a:t> </a:t>
            </a:r>
            <a:r>
              <a:rPr lang="en-US" sz="900" dirty="0" err="1"/>
              <a:t>gelmemiş</a:t>
            </a:r>
            <a:r>
              <a:rPr lang="en-US" sz="900" dirty="0"/>
              <a:t> TL </a:t>
            </a:r>
            <a:r>
              <a:rPr lang="en-US" sz="900" dirty="0" err="1"/>
              <a:t>dönüşümlü</a:t>
            </a:r>
            <a:r>
              <a:rPr lang="en-US" sz="900" dirty="0"/>
              <a:t> </a:t>
            </a:r>
            <a:r>
              <a:rPr lang="en-US" sz="900" dirty="0" err="1"/>
              <a:t>kur</a:t>
            </a:r>
            <a:r>
              <a:rPr lang="en-US" sz="900" dirty="0"/>
              <a:t> </a:t>
            </a:r>
            <a:r>
              <a:rPr lang="en-US" sz="900" dirty="0" err="1"/>
              <a:t>korumalı</a:t>
            </a:r>
            <a:r>
              <a:rPr lang="en-US" sz="900" dirty="0"/>
              <a:t> </a:t>
            </a:r>
            <a:r>
              <a:rPr lang="en-US" sz="900" dirty="0" err="1"/>
              <a:t>hesapların</a:t>
            </a:r>
            <a:r>
              <a:rPr lang="en-US" sz="900" dirty="0"/>
              <a:t> vade </a:t>
            </a:r>
            <a:r>
              <a:rPr lang="en-US" sz="900" dirty="0" err="1"/>
              <a:t>sonu</a:t>
            </a:r>
            <a:r>
              <a:rPr lang="en-US" sz="900" dirty="0"/>
              <a:t> ve </a:t>
            </a:r>
            <a:r>
              <a:rPr lang="en-US" sz="900" dirty="0" err="1"/>
              <a:t>diğer</a:t>
            </a:r>
            <a:r>
              <a:rPr lang="en-US" sz="900" dirty="0"/>
              <a:t> </a:t>
            </a:r>
            <a:r>
              <a:rPr lang="en-US" sz="900" dirty="0" err="1"/>
              <a:t>işlemleri</a:t>
            </a:r>
            <a:r>
              <a:rPr lang="en-US" sz="900" dirty="0"/>
              <a:t>, "</a:t>
            </a:r>
            <a:r>
              <a:rPr lang="en-US" sz="900" dirty="0" err="1"/>
              <a:t>Mevduat</a:t>
            </a:r>
            <a:r>
              <a:rPr lang="en-US" sz="900" dirty="0"/>
              <a:t> ve </a:t>
            </a:r>
            <a:r>
              <a:rPr lang="en-US" sz="900" dirty="0" err="1"/>
              <a:t>Katılma</a:t>
            </a:r>
            <a:r>
              <a:rPr lang="en-US" sz="900" dirty="0"/>
              <a:t> </a:t>
            </a:r>
            <a:r>
              <a:rPr lang="en-US" sz="900" dirty="0" err="1"/>
              <a:t>Hesaplarının</a:t>
            </a:r>
            <a:r>
              <a:rPr lang="en-US" sz="900" dirty="0"/>
              <a:t> Kur </a:t>
            </a:r>
            <a:r>
              <a:rPr lang="en-US" sz="900" dirty="0" err="1"/>
              <a:t>Artışlarına</a:t>
            </a:r>
            <a:r>
              <a:rPr lang="en-US" sz="900" dirty="0"/>
              <a:t> </a:t>
            </a:r>
            <a:r>
              <a:rPr lang="en-US" sz="900" dirty="0" err="1"/>
              <a:t>Karşı</a:t>
            </a:r>
            <a:r>
              <a:rPr lang="en-US" sz="900" dirty="0"/>
              <a:t> TCMB </a:t>
            </a:r>
            <a:r>
              <a:rPr lang="en-US" sz="900" dirty="0" err="1"/>
              <a:t>Tarafından</a:t>
            </a:r>
            <a:r>
              <a:rPr lang="en-US" sz="900" dirty="0"/>
              <a:t> </a:t>
            </a:r>
            <a:r>
              <a:rPr lang="en-US" sz="900" dirty="0" err="1"/>
              <a:t>Desteklenmesine</a:t>
            </a:r>
            <a:r>
              <a:rPr lang="en-US" sz="900" dirty="0"/>
              <a:t> </a:t>
            </a:r>
            <a:r>
              <a:rPr lang="en-US" sz="900" dirty="0" err="1"/>
              <a:t>İlişkin</a:t>
            </a:r>
            <a:r>
              <a:rPr lang="en-US" sz="900" dirty="0"/>
              <a:t> </a:t>
            </a:r>
            <a:r>
              <a:rPr lang="en-US" sz="900" dirty="0" err="1"/>
              <a:t>Uygulama</a:t>
            </a:r>
            <a:r>
              <a:rPr lang="en-US" sz="900" dirty="0"/>
              <a:t> </a:t>
            </a:r>
            <a:r>
              <a:rPr lang="en-US" sz="900" dirty="0" err="1"/>
              <a:t>Talimatı</a:t>
            </a:r>
            <a:r>
              <a:rPr lang="en-US" sz="900" dirty="0"/>
              <a:t>" </a:t>
            </a:r>
            <a:r>
              <a:rPr lang="en-US" sz="900" dirty="0" err="1"/>
              <a:t>ile</a:t>
            </a:r>
            <a:r>
              <a:rPr lang="en-US" sz="900" dirty="0"/>
              <a:t> </a:t>
            </a:r>
            <a:r>
              <a:rPr lang="en-US" sz="900" dirty="0" err="1"/>
              <a:t>yürütülecek</a:t>
            </a:r>
            <a:r>
              <a:rPr lang="en-US" sz="900" dirty="0"/>
              <a:t>.</a:t>
            </a:r>
          </a:p>
          <a:p>
            <a:pPr algn="just" fontAlgn="base"/>
            <a:r>
              <a:rPr lang="en-US" sz="900" dirty="0" err="1"/>
              <a:t>Dövizden</a:t>
            </a:r>
            <a:r>
              <a:rPr lang="en-US" sz="900" dirty="0"/>
              <a:t> </a:t>
            </a:r>
            <a:r>
              <a:rPr lang="en-US" sz="900" dirty="0" err="1"/>
              <a:t>dönüşümlü</a:t>
            </a:r>
            <a:r>
              <a:rPr lang="en-US" sz="900" dirty="0"/>
              <a:t> </a:t>
            </a:r>
            <a:r>
              <a:rPr lang="en-US" sz="900" dirty="0" err="1"/>
              <a:t>KKM'de</a:t>
            </a:r>
            <a:r>
              <a:rPr lang="en-US" sz="900" dirty="0"/>
              <a:t> </a:t>
            </a:r>
            <a:r>
              <a:rPr lang="en-US" sz="900" dirty="0" err="1"/>
              <a:t>yeni</a:t>
            </a:r>
            <a:r>
              <a:rPr lang="en-US" sz="900" dirty="0"/>
              <a:t> </a:t>
            </a:r>
            <a:r>
              <a:rPr lang="en-US" sz="900" dirty="0" err="1"/>
              <a:t>hesap</a:t>
            </a:r>
            <a:r>
              <a:rPr lang="en-US" sz="900" dirty="0"/>
              <a:t> </a:t>
            </a:r>
            <a:r>
              <a:rPr lang="en-US" sz="900" dirty="0" err="1"/>
              <a:t>açılışları</a:t>
            </a:r>
            <a:r>
              <a:rPr lang="en-US" sz="900" dirty="0"/>
              <a:t> ve vade </a:t>
            </a:r>
            <a:r>
              <a:rPr lang="en-US" sz="900" dirty="0" err="1"/>
              <a:t>sonunda</a:t>
            </a:r>
            <a:r>
              <a:rPr lang="en-US" sz="900" dirty="0"/>
              <a:t> </a:t>
            </a:r>
            <a:r>
              <a:rPr lang="en-US" sz="900" dirty="0" err="1"/>
              <a:t>yenileme</a:t>
            </a:r>
            <a:r>
              <a:rPr lang="en-US" sz="900" dirty="0"/>
              <a:t> </a:t>
            </a:r>
            <a:r>
              <a:rPr lang="en-US" sz="900" dirty="0" err="1"/>
              <a:t>işlemleri</a:t>
            </a:r>
            <a:r>
              <a:rPr lang="en-US" sz="900" dirty="0"/>
              <a:t> </a:t>
            </a:r>
            <a:r>
              <a:rPr lang="en-US" sz="900" dirty="0" err="1"/>
              <a:t>ise</a:t>
            </a:r>
            <a:r>
              <a:rPr lang="en-US" sz="900" dirty="0"/>
              <a:t> </a:t>
            </a:r>
            <a:r>
              <a:rPr lang="en-US" sz="900" dirty="0" err="1"/>
              <a:t>devam</a:t>
            </a:r>
            <a:r>
              <a:rPr lang="en-US" sz="900" dirty="0"/>
              <a:t> </a:t>
            </a:r>
            <a:r>
              <a:rPr lang="en-US" sz="900" dirty="0" err="1"/>
              <a:t>edecek</a:t>
            </a:r>
            <a:r>
              <a:rPr lang="en-US" sz="900" dirty="0"/>
              <a:t>.</a:t>
            </a:r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/>
              <a:t>BDDK </a:t>
            </a:r>
            <a:r>
              <a:rPr lang="en-US" sz="900" dirty="0" err="1"/>
              <a:t>verilerine</a:t>
            </a:r>
            <a:r>
              <a:rPr lang="en-US" sz="900" dirty="0"/>
              <a:t> göre KKM 3,4 </a:t>
            </a:r>
            <a:r>
              <a:rPr lang="en-US" sz="900" dirty="0" err="1"/>
              <a:t>trilyon</a:t>
            </a:r>
            <a:r>
              <a:rPr lang="en-US" sz="900" dirty="0"/>
              <a:t> TL </a:t>
            </a:r>
            <a:r>
              <a:rPr lang="en-US" sz="900" dirty="0" err="1"/>
              <a:t>ile</a:t>
            </a:r>
            <a:r>
              <a:rPr lang="en-US" sz="900" dirty="0"/>
              <a:t> </a:t>
            </a:r>
            <a:r>
              <a:rPr lang="en-US" sz="900" dirty="0" err="1"/>
              <a:t>rekor</a:t>
            </a:r>
            <a:r>
              <a:rPr lang="en-US" sz="900" dirty="0"/>
              <a:t> </a:t>
            </a:r>
            <a:r>
              <a:rPr lang="en-US" sz="900" dirty="0" err="1"/>
              <a:t>seviyesini</a:t>
            </a:r>
            <a:r>
              <a:rPr lang="en-US" sz="900" dirty="0"/>
              <a:t> </a:t>
            </a:r>
            <a:r>
              <a:rPr lang="en-US" sz="900" dirty="0" err="1"/>
              <a:t>görmüştü</a:t>
            </a:r>
            <a:r>
              <a:rPr lang="en-US" sz="900" dirty="0"/>
              <a:t>.</a:t>
            </a:r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19060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211526</TotalTime>
  <Words>657</Words>
  <Application>Microsoft Office PowerPoint</Application>
  <PresentationFormat>Custom</PresentationFormat>
  <Paragraphs>102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Ziyaret Programı</dc:title>
  <dc:creator>Nagihan Kargın</dc:creator>
  <cp:lastModifiedBy>Nagihan Kargın</cp:lastModifiedBy>
  <cp:revision>3805</cp:revision>
  <cp:lastPrinted>2020-06-19T08:48:54Z</cp:lastPrinted>
  <dcterms:created xsi:type="dcterms:W3CDTF">2013-11-22T11:55:19Z</dcterms:created>
  <dcterms:modified xsi:type="dcterms:W3CDTF">2024-04-03T06:28:57Z</dcterms:modified>
</cp:coreProperties>
</file>