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56" r:id="rId1"/>
  </p:sldMasterIdLst>
  <p:notesMasterIdLst>
    <p:notesMasterId r:id="rId5"/>
  </p:notesMasterIdLst>
  <p:sldIdLst>
    <p:sldId id="399" r:id="rId2"/>
    <p:sldId id="405" r:id="rId3"/>
    <p:sldId id="401" r:id="rId4"/>
  </p:sldIdLst>
  <p:sldSz cx="5329238" cy="756126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167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1029"/>
    <a:srgbClr val="990000"/>
    <a:srgbClr val="EAF9FA"/>
    <a:srgbClr val="F7F8F6"/>
    <a:srgbClr val="EFFDFF"/>
    <a:srgbClr val="DEFAFE"/>
    <a:srgbClr val="C7A1ED"/>
    <a:srgbClr val="E8F4F8"/>
    <a:srgbClr val="EDF2F9"/>
    <a:srgbClr val="EAEB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03" autoAdjust="0"/>
    <p:restoredTop sz="91754" autoAdjust="0"/>
  </p:normalViewPr>
  <p:slideViewPr>
    <p:cSldViewPr snapToGrid="0" snapToObjects="1">
      <p:cViewPr varScale="1">
        <p:scale>
          <a:sx n="102" d="100"/>
          <a:sy n="102" d="100"/>
        </p:scale>
        <p:origin x="1524" y="108"/>
      </p:cViewPr>
      <p:guideLst>
        <p:guide orient="horz" pos="2382"/>
        <p:guide pos="16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F4C08CB5-59FE-9546-833F-D6ADB4859A64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1238" y="698500"/>
            <a:ext cx="24606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3AD8A754-E76F-6B47-9062-6F10A8621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799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68275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36549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04824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473098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841373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209648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77922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46197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8A754-E76F-6B47-9062-6F10A8621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682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7957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8A754-E76F-6B47-9062-6F10A8621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682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6648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8A754-E76F-6B47-9062-6F10A8621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682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3131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6155" y="1237457"/>
            <a:ext cx="3996929" cy="2632440"/>
          </a:xfrm>
        </p:spPr>
        <p:txBody>
          <a:bodyPr anchor="b"/>
          <a:lstStyle>
            <a:lvl1pPr algn="ctr">
              <a:defRPr sz="2623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6155" y="3971414"/>
            <a:ext cx="3996929" cy="1825554"/>
          </a:xfrm>
        </p:spPr>
        <p:txBody>
          <a:bodyPr/>
          <a:lstStyle>
            <a:lvl1pPr marL="0" indent="0" algn="ctr">
              <a:buNone/>
              <a:defRPr sz="1049"/>
            </a:lvl1pPr>
            <a:lvl2pPr marL="199842" indent="0" algn="ctr">
              <a:buNone/>
              <a:defRPr sz="874"/>
            </a:lvl2pPr>
            <a:lvl3pPr marL="399684" indent="0" algn="ctr">
              <a:buNone/>
              <a:defRPr sz="787"/>
            </a:lvl3pPr>
            <a:lvl4pPr marL="599526" indent="0" algn="ctr">
              <a:buNone/>
              <a:defRPr sz="699"/>
            </a:lvl4pPr>
            <a:lvl5pPr marL="799368" indent="0" algn="ctr">
              <a:buNone/>
              <a:defRPr sz="699"/>
            </a:lvl5pPr>
            <a:lvl6pPr marL="999211" indent="0" algn="ctr">
              <a:buNone/>
              <a:defRPr sz="699"/>
            </a:lvl6pPr>
            <a:lvl7pPr marL="1199053" indent="0" algn="ctr">
              <a:buNone/>
              <a:defRPr sz="699"/>
            </a:lvl7pPr>
            <a:lvl8pPr marL="1398895" indent="0" algn="ctr">
              <a:buNone/>
              <a:defRPr sz="699"/>
            </a:lvl8pPr>
            <a:lvl9pPr marL="1598737" indent="0" algn="ctr">
              <a:buNone/>
              <a:defRPr sz="699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415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978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609" y="1885066"/>
            <a:ext cx="4596468" cy="3145275"/>
          </a:xfrm>
        </p:spPr>
        <p:txBody>
          <a:bodyPr anchor="b"/>
          <a:lstStyle>
            <a:lvl1pPr>
              <a:defRPr sz="2623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609" y="5060096"/>
            <a:ext cx="4596468" cy="1654026"/>
          </a:xfrm>
        </p:spPr>
        <p:txBody>
          <a:bodyPr/>
          <a:lstStyle>
            <a:lvl1pPr marL="0" indent="0">
              <a:buNone/>
              <a:defRPr sz="1049">
                <a:solidFill>
                  <a:schemeClr val="tx1">
                    <a:tint val="75000"/>
                  </a:schemeClr>
                </a:solidFill>
              </a:defRPr>
            </a:lvl1pPr>
            <a:lvl2pPr marL="199842" indent="0">
              <a:buNone/>
              <a:defRPr sz="874">
                <a:solidFill>
                  <a:schemeClr val="tx1">
                    <a:tint val="75000"/>
                  </a:schemeClr>
                </a:solidFill>
              </a:defRPr>
            </a:lvl2pPr>
            <a:lvl3pPr marL="399684" indent="0">
              <a:buNone/>
              <a:defRPr sz="787">
                <a:solidFill>
                  <a:schemeClr val="tx1">
                    <a:tint val="75000"/>
                  </a:schemeClr>
                </a:solidFill>
              </a:defRPr>
            </a:lvl3pPr>
            <a:lvl4pPr marL="599526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4pPr>
            <a:lvl5pPr marL="799368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5pPr>
            <a:lvl6pPr marL="999211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6pPr>
            <a:lvl7pPr marL="1199053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7pPr>
            <a:lvl8pPr marL="1398895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8pPr>
            <a:lvl9pPr marL="1598737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928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6385" y="2012836"/>
            <a:ext cx="2264926" cy="479755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97927" y="2012836"/>
            <a:ext cx="2264926" cy="479755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458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079" y="402568"/>
            <a:ext cx="4596468" cy="146149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7080" y="1853560"/>
            <a:ext cx="2254517" cy="908401"/>
          </a:xfrm>
        </p:spPr>
        <p:txBody>
          <a:bodyPr anchor="b"/>
          <a:lstStyle>
            <a:lvl1pPr marL="0" indent="0">
              <a:buNone/>
              <a:defRPr sz="1049" b="1"/>
            </a:lvl1pPr>
            <a:lvl2pPr marL="199842" indent="0">
              <a:buNone/>
              <a:defRPr sz="874" b="1"/>
            </a:lvl2pPr>
            <a:lvl3pPr marL="399684" indent="0">
              <a:buNone/>
              <a:defRPr sz="787" b="1"/>
            </a:lvl3pPr>
            <a:lvl4pPr marL="599526" indent="0">
              <a:buNone/>
              <a:defRPr sz="699" b="1"/>
            </a:lvl4pPr>
            <a:lvl5pPr marL="799368" indent="0">
              <a:buNone/>
              <a:defRPr sz="699" b="1"/>
            </a:lvl5pPr>
            <a:lvl6pPr marL="999211" indent="0">
              <a:buNone/>
              <a:defRPr sz="699" b="1"/>
            </a:lvl6pPr>
            <a:lvl7pPr marL="1199053" indent="0">
              <a:buNone/>
              <a:defRPr sz="699" b="1"/>
            </a:lvl7pPr>
            <a:lvl8pPr marL="1398895" indent="0">
              <a:buNone/>
              <a:defRPr sz="699" b="1"/>
            </a:lvl8pPr>
            <a:lvl9pPr marL="1598737" indent="0">
              <a:buNone/>
              <a:defRPr sz="6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7080" y="2761961"/>
            <a:ext cx="2254517" cy="406242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97927" y="1853560"/>
            <a:ext cx="2265620" cy="908401"/>
          </a:xfrm>
        </p:spPr>
        <p:txBody>
          <a:bodyPr anchor="b"/>
          <a:lstStyle>
            <a:lvl1pPr marL="0" indent="0">
              <a:buNone/>
              <a:defRPr sz="1049" b="1"/>
            </a:lvl1pPr>
            <a:lvl2pPr marL="199842" indent="0">
              <a:buNone/>
              <a:defRPr sz="874" b="1"/>
            </a:lvl2pPr>
            <a:lvl3pPr marL="399684" indent="0">
              <a:buNone/>
              <a:defRPr sz="787" b="1"/>
            </a:lvl3pPr>
            <a:lvl4pPr marL="599526" indent="0">
              <a:buNone/>
              <a:defRPr sz="699" b="1"/>
            </a:lvl4pPr>
            <a:lvl5pPr marL="799368" indent="0">
              <a:buNone/>
              <a:defRPr sz="699" b="1"/>
            </a:lvl5pPr>
            <a:lvl6pPr marL="999211" indent="0">
              <a:buNone/>
              <a:defRPr sz="699" b="1"/>
            </a:lvl6pPr>
            <a:lvl7pPr marL="1199053" indent="0">
              <a:buNone/>
              <a:defRPr sz="699" b="1"/>
            </a:lvl7pPr>
            <a:lvl8pPr marL="1398895" indent="0">
              <a:buNone/>
              <a:defRPr sz="699" b="1"/>
            </a:lvl8pPr>
            <a:lvl9pPr marL="1598737" indent="0">
              <a:buNone/>
              <a:defRPr sz="6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97927" y="2761961"/>
            <a:ext cx="2265620" cy="406242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234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448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520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079" y="504084"/>
            <a:ext cx="1718818" cy="1764295"/>
          </a:xfrm>
        </p:spPr>
        <p:txBody>
          <a:bodyPr anchor="b"/>
          <a:lstStyle>
            <a:lvl1pPr>
              <a:defRPr sz="1399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5620" y="1088682"/>
            <a:ext cx="2697927" cy="5373398"/>
          </a:xfrm>
        </p:spPr>
        <p:txBody>
          <a:bodyPr/>
          <a:lstStyle>
            <a:lvl1pPr>
              <a:defRPr sz="1399"/>
            </a:lvl1pPr>
            <a:lvl2pPr>
              <a:defRPr sz="1224"/>
            </a:lvl2pPr>
            <a:lvl3pPr>
              <a:defRPr sz="1049"/>
            </a:lvl3pPr>
            <a:lvl4pPr>
              <a:defRPr sz="874"/>
            </a:lvl4pPr>
            <a:lvl5pPr>
              <a:defRPr sz="874"/>
            </a:lvl5pPr>
            <a:lvl6pPr>
              <a:defRPr sz="874"/>
            </a:lvl6pPr>
            <a:lvl7pPr>
              <a:defRPr sz="874"/>
            </a:lvl7pPr>
            <a:lvl8pPr>
              <a:defRPr sz="874"/>
            </a:lvl8pPr>
            <a:lvl9pPr>
              <a:defRPr sz="874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7079" y="2268379"/>
            <a:ext cx="1718818" cy="4202453"/>
          </a:xfrm>
        </p:spPr>
        <p:txBody>
          <a:bodyPr/>
          <a:lstStyle>
            <a:lvl1pPr marL="0" indent="0">
              <a:buNone/>
              <a:defRPr sz="699"/>
            </a:lvl1pPr>
            <a:lvl2pPr marL="199842" indent="0">
              <a:buNone/>
              <a:defRPr sz="612"/>
            </a:lvl2pPr>
            <a:lvl3pPr marL="399684" indent="0">
              <a:buNone/>
              <a:defRPr sz="525"/>
            </a:lvl3pPr>
            <a:lvl4pPr marL="599526" indent="0">
              <a:buNone/>
              <a:defRPr sz="437"/>
            </a:lvl4pPr>
            <a:lvl5pPr marL="799368" indent="0">
              <a:buNone/>
              <a:defRPr sz="437"/>
            </a:lvl5pPr>
            <a:lvl6pPr marL="999211" indent="0">
              <a:buNone/>
              <a:defRPr sz="437"/>
            </a:lvl6pPr>
            <a:lvl7pPr marL="1199053" indent="0">
              <a:buNone/>
              <a:defRPr sz="437"/>
            </a:lvl7pPr>
            <a:lvl8pPr marL="1398895" indent="0">
              <a:buNone/>
              <a:defRPr sz="437"/>
            </a:lvl8pPr>
            <a:lvl9pPr marL="1598737" indent="0">
              <a:buNone/>
              <a:defRPr sz="437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13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079" y="504084"/>
            <a:ext cx="1718818" cy="1764295"/>
          </a:xfrm>
        </p:spPr>
        <p:txBody>
          <a:bodyPr anchor="b"/>
          <a:lstStyle>
            <a:lvl1pPr>
              <a:defRPr sz="1399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65620" y="1088682"/>
            <a:ext cx="2697927" cy="5373398"/>
          </a:xfrm>
        </p:spPr>
        <p:txBody>
          <a:bodyPr/>
          <a:lstStyle>
            <a:lvl1pPr marL="0" indent="0">
              <a:buNone/>
              <a:defRPr sz="1399"/>
            </a:lvl1pPr>
            <a:lvl2pPr marL="199842" indent="0">
              <a:buNone/>
              <a:defRPr sz="1224"/>
            </a:lvl2pPr>
            <a:lvl3pPr marL="399684" indent="0">
              <a:buNone/>
              <a:defRPr sz="1049"/>
            </a:lvl3pPr>
            <a:lvl4pPr marL="599526" indent="0">
              <a:buNone/>
              <a:defRPr sz="874"/>
            </a:lvl4pPr>
            <a:lvl5pPr marL="799368" indent="0">
              <a:buNone/>
              <a:defRPr sz="874"/>
            </a:lvl5pPr>
            <a:lvl6pPr marL="999211" indent="0">
              <a:buNone/>
              <a:defRPr sz="874"/>
            </a:lvl6pPr>
            <a:lvl7pPr marL="1199053" indent="0">
              <a:buNone/>
              <a:defRPr sz="874"/>
            </a:lvl7pPr>
            <a:lvl8pPr marL="1398895" indent="0">
              <a:buNone/>
              <a:defRPr sz="874"/>
            </a:lvl8pPr>
            <a:lvl9pPr marL="1598737" indent="0">
              <a:buNone/>
              <a:defRPr sz="87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7079" y="2268379"/>
            <a:ext cx="1718818" cy="4202453"/>
          </a:xfrm>
        </p:spPr>
        <p:txBody>
          <a:bodyPr/>
          <a:lstStyle>
            <a:lvl1pPr marL="0" indent="0">
              <a:buNone/>
              <a:defRPr sz="699"/>
            </a:lvl1pPr>
            <a:lvl2pPr marL="199842" indent="0">
              <a:buNone/>
              <a:defRPr sz="612"/>
            </a:lvl2pPr>
            <a:lvl3pPr marL="399684" indent="0">
              <a:buNone/>
              <a:defRPr sz="525"/>
            </a:lvl3pPr>
            <a:lvl4pPr marL="599526" indent="0">
              <a:buNone/>
              <a:defRPr sz="437"/>
            </a:lvl4pPr>
            <a:lvl5pPr marL="799368" indent="0">
              <a:buNone/>
              <a:defRPr sz="437"/>
            </a:lvl5pPr>
            <a:lvl6pPr marL="999211" indent="0">
              <a:buNone/>
              <a:defRPr sz="437"/>
            </a:lvl6pPr>
            <a:lvl7pPr marL="1199053" indent="0">
              <a:buNone/>
              <a:defRPr sz="437"/>
            </a:lvl7pPr>
            <a:lvl8pPr marL="1398895" indent="0">
              <a:buNone/>
              <a:defRPr sz="437"/>
            </a:lvl8pPr>
            <a:lvl9pPr marL="1598737" indent="0">
              <a:buNone/>
              <a:defRPr sz="437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773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215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3736" y="402567"/>
            <a:ext cx="1149117" cy="64078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6385" y="402567"/>
            <a:ext cx="3380735" cy="640782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04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6385" y="402568"/>
            <a:ext cx="4596468" cy="1461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385" y="2012836"/>
            <a:ext cx="4596468" cy="4797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6385" y="7008171"/>
            <a:ext cx="1199079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DD8407-0FC9-024E-B6AD-13A092104943}" type="datetimeFigureOut">
              <a:rPr lang="en-US" smtClean="0"/>
              <a:pPr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65310" y="7008171"/>
            <a:ext cx="1798618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3774" y="7008171"/>
            <a:ext cx="1199079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076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</p:sldLayoutIdLst>
  <p:txStyles>
    <p:titleStyle>
      <a:lvl1pPr algn="l" defTabSz="399684" rtl="0" eaLnBrk="1" latinLnBrk="0" hangingPunct="1">
        <a:lnSpc>
          <a:spcPct val="90000"/>
        </a:lnSpc>
        <a:spcBef>
          <a:spcPct val="0"/>
        </a:spcBef>
        <a:buNone/>
        <a:defRPr sz="192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9921" indent="-99921" algn="l" defTabSz="399684" rtl="0" eaLnBrk="1" latinLnBrk="0" hangingPunct="1">
        <a:lnSpc>
          <a:spcPct val="90000"/>
        </a:lnSpc>
        <a:spcBef>
          <a:spcPts val="437"/>
        </a:spcBef>
        <a:buFont typeface="Arial" panose="020B0604020202020204" pitchFamily="34" charset="0"/>
        <a:buChar char="•"/>
        <a:defRPr sz="1224" kern="1200">
          <a:solidFill>
            <a:schemeClr val="tx1"/>
          </a:solidFill>
          <a:latin typeface="+mn-lt"/>
          <a:ea typeface="+mn-ea"/>
          <a:cs typeface="+mn-cs"/>
        </a:defRPr>
      </a:lvl1pPr>
      <a:lvl2pPr marL="299763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2pPr>
      <a:lvl3pPr marL="499605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874" kern="1200">
          <a:solidFill>
            <a:schemeClr val="tx1"/>
          </a:solidFill>
          <a:latin typeface="+mn-lt"/>
          <a:ea typeface="+mn-ea"/>
          <a:cs typeface="+mn-cs"/>
        </a:defRPr>
      </a:lvl3pPr>
      <a:lvl4pPr marL="699447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4pPr>
      <a:lvl5pPr marL="899290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5pPr>
      <a:lvl6pPr marL="1099132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6pPr>
      <a:lvl7pPr marL="1298974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7pPr>
      <a:lvl8pPr marL="1498816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8pPr>
      <a:lvl9pPr marL="1698658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1pPr>
      <a:lvl2pPr marL="199842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2pPr>
      <a:lvl3pPr marL="399684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3pPr>
      <a:lvl4pPr marL="599526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4pPr>
      <a:lvl5pPr marL="799368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5pPr>
      <a:lvl6pPr marL="999211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6pPr>
      <a:lvl7pPr marL="1199053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7pPr>
      <a:lvl8pPr marL="1398895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8pPr>
      <a:lvl9pPr marL="1598737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ap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407" y="664962"/>
            <a:ext cx="2118832" cy="39410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22118" y="7151316"/>
            <a:ext cx="1849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" y="-8190"/>
            <a:ext cx="5328366" cy="102421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55863" y="469201"/>
            <a:ext cx="208525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PİYASA BÜLTENİ</a:t>
            </a:r>
          </a:p>
          <a:p>
            <a:r>
              <a:rPr lang="en-US" sz="12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Aralık</a:t>
            </a:r>
            <a:r>
              <a:rPr lang="en-US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2023-SAYI:22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76400" y="7151316"/>
            <a:ext cx="24667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www.neareastbank.com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Placeholder 18"/>
          <p:cNvSpPr txBox="1">
            <a:spLocks/>
          </p:cNvSpPr>
          <p:nvPr/>
        </p:nvSpPr>
        <p:spPr>
          <a:xfrm>
            <a:off x="231672" y="2211902"/>
            <a:ext cx="2494280" cy="233370"/>
          </a:xfrm>
          <a:prstGeom prst="rect">
            <a:avLst/>
          </a:prstGeom>
        </p:spPr>
        <p:txBody>
          <a:bodyPr>
            <a:noAutofit/>
          </a:bodyPr>
          <a:lstStyle>
            <a:lvl1pPr marL="99921" indent="-99921" algn="l" defTabSz="399684" rtl="0" eaLnBrk="1" latinLnBrk="0" hangingPunct="1">
              <a:lnSpc>
                <a:spcPct val="90000"/>
              </a:lnSpc>
              <a:spcBef>
                <a:spcPts val="437"/>
              </a:spcBef>
              <a:buFont typeface="Arial" panose="020B0604020202020204" pitchFamily="34" charset="0"/>
              <a:buChar char="•"/>
              <a:defRPr sz="12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99763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10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9605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87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99447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9290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9132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98974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98816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8658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1000" b="1" dirty="0" smtClean="0"/>
              <a:t>TCMB </a:t>
            </a:r>
            <a:r>
              <a:rPr lang="en-US" sz="1000" b="1" dirty="0" err="1" smtClean="0"/>
              <a:t>Politika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Faiz</a:t>
            </a:r>
            <a:r>
              <a:rPr lang="en-US" sz="1000" b="1" dirty="0" smtClean="0"/>
              <a:t> </a:t>
            </a:r>
            <a:r>
              <a:rPr lang="en-US" sz="1000" b="1" dirty="0" err="1" smtClean="0"/>
              <a:t>Karari</a:t>
            </a:r>
            <a:endParaRPr lang="en-US" sz="1000" b="1" dirty="0" smtClean="0"/>
          </a:p>
        </p:txBody>
      </p:sp>
      <p:sp>
        <p:nvSpPr>
          <p:cNvPr id="4" name="Rectangle 3"/>
          <p:cNvSpPr/>
          <p:nvPr/>
        </p:nvSpPr>
        <p:spPr>
          <a:xfrm>
            <a:off x="207338" y="2517342"/>
            <a:ext cx="4883401" cy="1461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900" dirty="0"/>
              <a:t>TCMB </a:t>
            </a:r>
            <a:r>
              <a:rPr lang="en-US" sz="900" dirty="0" err="1"/>
              <a:t>politika</a:t>
            </a:r>
            <a:r>
              <a:rPr lang="en-US" sz="900" dirty="0"/>
              <a:t> </a:t>
            </a:r>
            <a:r>
              <a:rPr lang="en-US" sz="900" dirty="0" err="1"/>
              <a:t>faizini</a:t>
            </a:r>
            <a:r>
              <a:rPr lang="en-US" sz="900" dirty="0"/>
              <a:t> </a:t>
            </a:r>
            <a:r>
              <a:rPr lang="en-US" sz="900" dirty="0" err="1"/>
              <a:t>yüzde</a:t>
            </a:r>
            <a:r>
              <a:rPr lang="en-US" sz="900" dirty="0"/>
              <a:t> </a:t>
            </a:r>
            <a:r>
              <a:rPr lang="en-US" sz="900" b="1" u="sng" dirty="0"/>
              <a:t>42,50</a:t>
            </a:r>
            <a:r>
              <a:rPr lang="en-US" sz="900" dirty="0"/>
              <a:t> </a:t>
            </a:r>
            <a:r>
              <a:rPr lang="en-US" sz="900" dirty="0" err="1"/>
              <a:t>seviyesine</a:t>
            </a:r>
            <a:r>
              <a:rPr lang="en-US" sz="900" dirty="0"/>
              <a:t> </a:t>
            </a:r>
            <a:r>
              <a:rPr lang="en-US" sz="900" dirty="0" err="1"/>
              <a:t>çıkardı</a:t>
            </a:r>
            <a:r>
              <a:rPr lang="en-US" sz="900" dirty="0" smtClean="0"/>
              <a:t>.</a:t>
            </a:r>
            <a:endParaRPr lang="en-US" sz="900" dirty="0"/>
          </a:p>
          <a:p>
            <a:pPr algn="just" fontAlgn="base"/>
            <a:r>
              <a:rPr lang="en-US" sz="900" dirty="0"/>
              <a:t>Bloomberg HT </a:t>
            </a:r>
            <a:r>
              <a:rPr lang="en-US" sz="900" dirty="0" err="1"/>
              <a:t>anketine</a:t>
            </a:r>
            <a:r>
              <a:rPr lang="en-US" sz="900" dirty="0"/>
              <a:t> </a:t>
            </a:r>
            <a:r>
              <a:rPr lang="en-US" sz="900" dirty="0" err="1"/>
              <a:t>katılan</a:t>
            </a:r>
            <a:r>
              <a:rPr lang="en-US" sz="900" dirty="0"/>
              <a:t> </a:t>
            </a:r>
            <a:r>
              <a:rPr lang="en-US" sz="900" dirty="0" err="1"/>
              <a:t>ekonomistlerin</a:t>
            </a:r>
            <a:r>
              <a:rPr lang="en-US" sz="900" dirty="0"/>
              <a:t> </a:t>
            </a:r>
            <a:r>
              <a:rPr lang="en-US" sz="900" dirty="0" err="1"/>
              <a:t>beklentisi</a:t>
            </a:r>
            <a:r>
              <a:rPr lang="en-US" sz="900" dirty="0"/>
              <a:t> </a:t>
            </a:r>
            <a:r>
              <a:rPr lang="en-US" sz="900" dirty="0" err="1"/>
              <a:t>faizin</a:t>
            </a:r>
            <a:r>
              <a:rPr lang="en-US" sz="900" dirty="0"/>
              <a:t> </a:t>
            </a:r>
            <a:r>
              <a:rPr lang="en-US" sz="900" dirty="0" err="1"/>
              <a:t>yüzde</a:t>
            </a:r>
            <a:r>
              <a:rPr lang="en-US" sz="900" dirty="0"/>
              <a:t> 42,50 </a:t>
            </a:r>
            <a:r>
              <a:rPr lang="en-US" sz="900" dirty="0" err="1"/>
              <a:t>seviyesine</a:t>
            </a:r>
            <a:r>
              <a:rPr lang="en-US" sz="900" dirty="0"/>
              <a:t> </a:t>
            </a:r>
            <a:r>
              <a:rPr lang="en-US" sz="900" dirty="0" err="1"/>
              <a:t>çıkarılması</a:t>
            </a:r>
            <a:r>
              <a:rPr lang="en-US" sz="900" dirty="0"/>
              <a:t> </a:t>
            </a:r>
            <a:r>
              <a:rPr lang="en-US" sz="900" dirty="0" err="1"/>
              <a:t>yönündeydi</a:t>
            </a:r>
            <a:r>
              <a:rPr lang="en-US" sz="900" dirty="0" smtClean="0"/>
              <a:t>.</a:t>
            </a:r>
            <a:endParaRPr lang="en-US" sz="900" dirty="0"/>
          </a:p>
          <a:p>
            <a:pPr algn="just" fontAlgn="base"/>
            <a:r>
              <a:rPr lang="en-US" sz="900" dirty="0" err="1"/>
              <a:t>Karar</a:t>
            </a:r>
            <a:r>
              <a:rPr lang="en-US" sz="900" dirty="0"/>
              <a:t> </a:t>
            </a:r>
            <a:r>
              <a:rPr lang="en-US" sz="900" dirty="0" err="1"/>
              <a:t>metninde</a:t>
            </a:r>
            <a:r>
              <a:rPr lang="en-US" sz="900" dirty="0"/>
              <a:t> </a:t>
            </a:r>
            <a:r>
              <a:rPr lang="en-US" sz="900" dirty="0" err="1"/>
              <a:t>Kasım</a:t>
            </a:r>
            <a:r>
              <a:rPr lang="en-US" sz="900" dirty="0"/>
              <a:t> </a:t>
            </a:r>
            <a:r>
              <a:rPr lang="en-US" sz="900" dirty="0" err="1"/>
              <a:t>ayında</a:t>
            </a:r>
            <a:r>
              <a:rPr lang="en-US" sz="900" dirty="0"/>
              <a:t> </a:t>
            </a:r>
            <a:r>
              <a:rPr lang="en-US" sz="900" dirty="0" err="1"/>
              <a:t>sınırlı</a:t>
            </a:r>
            <a:r>
              <a:rPr lang="en-US" sz="900" dirty="0"/>
              <a:t>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artış</a:t>
            </a:r>
            <a:r>
              <a:rPr lang="en-US" sz="900" dirty="0"/>
              <a:t> </a:t>
            </a:r>
            <a:r>
              <a:rPr lang="en-US" sz="900" dirty="0" err="1"/>
              <a:t>kaydeden</a:t>
            </a:r>
            <a:r>
              <a:rPr lang="en-US" sz="900" dirty="0"/>
              <a:t> </a:t>
            </a:r>
            <a:r>
              <a:rPr lang="en-US" sz="900" dirty="0" err="1"/>
              <a:t>manşet</a:t>
            </a:r>
            <a:r>
              <a:rPr lang="en-US" sz="900" dirty="0"/>
              <a:t> </a:t>
            </a:r>
            <a:r>
              <a:rPr lang="en-US" sz="900" dirty="0" err="1"/>
              <a:t>enflasyonun</a:t>
            </a:r>
            <a:r>
              <a:rPr lang="en-US" sz="900" dirty="0"/>
              <a:t> son </a:t>
            </a:r>
            <a:r>
              <a:rPr lang="en-US" sz="900" dirty="0" err="1"/>
              <a:t>enflasyon</a:t>
            </a:r>
            <a:r>
              <a:rPr lang="en-US" sz="900" dirty="0"/>
              <a:t> </a:t>
            </a:r>
            <a:r>
              <a:rPr lang="en-US" sz="900" dirty="0" err="1"/>
              <a:t>raporunda</a:t>
            </a:r>
            <a:r>
              <a:rPr lang="en-US" sz="900" dirty="0"/>
              <a:t> </a:t>
            </a:r>
            <a:r>
              <a:rPr lang="en-US" sz="900" dirty="0" err="1"/>
              <a:t>sunulan</a:t>
            </a:r>
            <a:r>
              <a:rPr lang="en-US" sz="900" dirty="0"/>
              <a:t> </a:t>
            </a:r>
            <a:r>
              <a:rPr lang="en-US" sz="900" dirty="0" err="1"/>
              <a:t>görünümle</a:t>
            </a:r>
            <a:r>
              <a:rPr lang="en-US" sz="900" dirty="0"/>
              <a:t> </a:t>
            </a:r>
            <a:r>
              <a:rPr lang="en-US" sz="900" dirty="0" err="1"/>
              <a:t>uyumlu</a:t>
            </a:r>
            <a:r>
              <a:rPr lang="en-US" sz="900" dirty="0"/>
              <a:t> </a:t>
            </a:r>
            <a:r>
              <a:rPr lang="en-US" sz="900" dirty="0" err="1"/>
              <a:t>seyrettiği</a:t>
            </a:r>
            <a:r>
              <a:rPr lang="en-US" sz="900" dirty="0"/>
              <a:t>, yurt </a:t>
            </a:r>
            <a:r>
              <a:rPr lang="en-US" sz="900" dirty="0" err="1"/>
              <a:t>içi</a:t>
            </a:r>
            <a:r>
              <a:rPr lang="en-US" sz="900" dirty="0"/>
              <a:t> </a:t>
            </a:r>
            <a:r>
              <a:rPr lang="en-US" sz="900" dirty="0" err="1"/>
              <a:t>talebin</a:t>
            </a:r>
            <a:r>
              <a:rPr lang="en-US" sz="900" dirty="0"/>
              <a:t> </a:t>
            </a:r>
            <a:r>
              <a:rPr lang="en-US" sz="900" dirty="0" err="1"/>
              <a:t>mevcut</a:t>
            </a:r>
            <a:r>
              <a:rPr lang="en-US" sz="900" dirty="0"/>
              <a:t> </a:t>
            </a:r>
            <a:r>
              <a:rPr lang="en-US" sz="900" dirty="0" err="1"/>
              <a:t>seviyesi</a:t>
            </a:r>
            <a:r>
              <a:rPr lang="en-US" sz="900" dirty="0"/>
              <a:t>, </a:t>
            </a:r>
            <a:r>
              <a:rPr lang="en-US" sz="900" dirty="0" err="1"/>
              <a:t>hizmet</a:t>
            </a:r>
            <a:r>
              <a:rPr lang="en-US" sz="900" dirty="0"/>
              <a:t> </a:t>
            </a:r>
            <a:r>
              <a:rPr lang="en-US" sz="900" dirty="0" err="1"/>
              <a:t>fiyatlarındaki</a:t>
            </a:r>
            <a:r>
              <a:rPr lang="en-US" sz="900" dirty="0"/>
              <a:t> </a:t>
            </a:r>
            <a:r>
              <a:rPr lang="en-US" sz="900" dirty="0" err="1"/>
              <a:t>katılık</a:t>
            </a:r>
            <a:r>
              <a:rPr lang="en-US" sz="900" dirty="0"/>
              <a:t> ve </a:t>
            </a:r>
            <a:r>
              <a:rPr lang="en-US" sz="900" dirty="0" err="1"/>
              <a:t>jeopolitik</a:t>
            </a:r>
            <a:r>
              <a:rPr lang="en-US" sz="900" dirty="0"/>
              <a:t> </a:t>
            </a:r>
            <a:r>
              <a:rPr lang="en-US" sz="900" dirty="0" err="1"/>
              <a:t>risklerin</a:t>
            </a:r>
            <a:r>
              <a:rPr lang="en-US" sz="900" dirty="0"/>
              <a:t> </a:t>
            </a:r>
            <a:r>
              <a:rPr lang="en-US" sz="900" dirty="0" err="1"/>
              <a:t>enflasyon</a:t>
            </a:r>
            <a:r>
              <a:rPr lang="en-US" sz="900" dirty="0"/>
              <a:t> </a:t>
            </a:r>
            <a:r>
              <a:rPr lang="en-US" sz="900" dirty="0" err="1"/>
              <a:t>baskılarını</a:t>
            </a:r>
            <a:r>
              <a:rPr lang="en-US" sz="900" dirty="0"/>
              <a:t> </a:t>
            </a:r>
            <a:r>
              <a:rPr lang="en-US" sz="900" dirty="0" err="1"/>
              <a:t>canlı</a:t>
            </a:r>
            <a:r>
              <a:rPr lang="en-US" sz="900" dirty="0"/>
              <a:t> </a:t>
            </a:r>
            <a:r>
              <a:rPr lang="en-US" sz="900" dirty="0" err="1"/>
              <a:t>tuttuğu</a:t>
            </a:r>
            <a:r>
              <a:rPr lang="en-US" sz="900" dirty="0"/>
              <a:t> </a:t>
            </a:r>
            <a:r>
              <a:rPr lang="en-US" sz="900" dirty="0" err="1"/>
              <a:t>ifade</a:t>
            </a:r>
            <a:r>
              <a:rPr lang="en-US" sz="900" dirty="0"/>
              <a:t> </a:t>
            </a:r>
            <a:r>
              <a:rPr lang="en-US" sz="900" dirty="0" err="1"/>
              <a:t>edildi</a:t>
            </a:r>
            <a:r>
              <a:rPr lang="en-US" sz="900" dirty="0"/>
              <a:t>.</a:t>
            </a:r>
          </a:p>
          <a:p>
            <a:pPr algn="just" fontAlgn="base"/>
            <a:r>
              <a:rPr lang="en-US" sz="900" dirty="0"/>
              <a:t>Yakın </a:t>
            </a:r>
            <a:r>
              <a:rPr lang="en-US" sz="900" dirty="0" err="1"/>
              <a:t>döneme</a:t>
            </a:r>
            <a:r>
              <a:rPr lang="en-US" sz="900" dirty="0"/>
              <a:t> </a:t>
            </a:r>
            <a:r>
              <a:rPr lang="en-US" sz="900" dirty="0" err="1"/>
              <a:t>ilişkin</a:t>
            </a:r>
            <a:r>
              <a:rPr lang="en-US" sz="900" dirty="0"/>
              <a:t> </a:t>
            </a:r>
            <a:r>
              <a:rPr lang="en-US" sz="900" dirty="0" err="1"/>
              <a:t>göstergelerin</a:t>
            </a:r>
            <a:r>
              <a:rPr lang="en-US" sz="900" dirty="0"/>
              <a:t>, </a:t>
            </a:r>
            <a:r>
              <a:rPr lang="en-US" sz="900" dirty="0" err="1"/>
              <a:t>parasal</a:t>
            </a:r>
            <a:r>
              <a:rPr lang="en-US" sz="900" dirty="0"/>
              <a:t> </a:t>
            </a:r>
            <a:r>
              <a:rPr lang="en-US" sz="900" dirty="0" err="1"/>
              <a:t>sıkılaştırmanın</a:t>
            </a:r>
            <a:r>
              <a:rPr lang="en-US" sz="900" dirty="0"/>
              <a:t> </a:t>
            </a:r>
            <a:r>
              <a:rPr lang="en-US" sz="900" dirty="0" err="1"/>
              <a:t>finansal</a:t>
            </a:r>
            <a:r>
              <a:rPr lang="en-US" sz="900" dirty="0"/>
              <a:t> </a:t>
            </a:r>
            <a:r>
              <a:rPr lang="en-US" sz="900" dirty="0" err="1"/>
              <a:t>koşullara</a:t>
            </a:r>
            <a:r>
              <a:rPr lang="en-US" sz="900" dirty="0"/>
              <a:t> </a:t>
            </a:r>
            <a:r>
              <a:rPr lang="en-US" sz="900" dirty="0" err="1"/>
              <a:t>yansımasıyla</a:t>
            </a:r>
            <a:r>
              <a:rPr lang="en-US" sz="900" dirty="0"/>
              <a:t> yurt </a:t>
            </a:r>
            <a:r>
              <a:rPr lang="en-US" sz="900" dirty="0" err="1"/>
              <a:t>içi</a:t>
            </a:r>
            <a:r>
              <a:rPr lang="en-US" sz="900" dirty="0"/>
              <a:t> </a:t>
            </a:r>
            <a:r>
              <a:rPr lang="en-US" sz="900" dirty="0" err="1"/>
              <a:t>talepteki</a:t>
            </a:r>
            <a:r>
              <a:rPr lang="en-US" sz="900" dirty="0"/>
              <a:t> </a:t>
            </a:r>
            <a:r>
              <a:rPr lang="en-US" sz="900" dirty="0" err="1"/>
              <a:t>dengelenmenin</a:t>
            </a:r>
            <a:r>
              <a:rPr lang="en-US" sz="900" dirty="0"/>
              <a:t> devam </a:t>
            </a:r>
            <a:r>
              <a:rPr lang="en-US" sz="900" dirty="0" err="1"/>
              <a:t>ettiğine</a:t>
            </a:r>
            <a:r>
              <a:rPr lang="en-US" sz="900" dirty="0"/>
              <a:t> </a:t>
            </a:r>
            <a:r>
              <a:rPr lang="en-US" sz="900" dirty="0" err="1"/>
              <a:t>işaret</a:t>
            </a:r>
            <a:r>
              <a:rPr lang="en-US" sz="900" dirty="0"/>
              <a:t> </a:t>
            </a:r>
            <a:r>
              <a:rPr lang="en-US" sz="900" dirty="0" err="1"/>
              <a:t>ettiğini</a:t>
            </a:r>
            <a:r>
              <a:rPr lang="en-US" sz="900" dirty="0"/>
              <a:t> </a:t>
            </a:r>
            <a:r>
              <a:rPr lang="en-US" sz="900" dirty="0" err="1"/>
              <a:t>ifade</a:t>
            </a:r>
            <a:r>
              <a:rPr lang="en-US" sz="900" dirty="0"/>
              <a:t> </a:t>
            </a:r>
            <a:r>
              <a:rPr lang="en-US" sz="900" dirty="0" err="1"/>
              <a:t>eden</a:t>
            </a:r>
            <a:r>
              <a:rPr lang="en-US" sz="900" dirty="0"/>
              <a:t> TCMB </a:t>
            </a:r>
            <a:r>
              <a:rPr lang="en-US" sz="900" dirty="0" err="1"/>
              <a:t>enflasyon</a:t>
            </a:r>
            <a:r>
              <a:rPr lang="en-US" sz="900" dirty="0"/>
              <a:t> </a:t>
            </a:r>
            <a:r>
              <a:rPr lang="en-US" sz="900" dirty="0" err="1"/>
              <a:t>beklentileri</a:t>
            </a:r>
            <a:r>
              <a:rPr lang="en-US" sz="900" dirty="0"/>
              <a:t> ve fiyatlama </a:t>
            </a:r>
            <a:r>
              <a:rPr lang="en-US" sz="900" dirty="0" err="1"/>
              <a:t>davranışlarında</a:t>
            </a:r>
            <a:r>
              <a:rPr lang="en-US" sz="900" dirty="0"/>
              <a:t> </a:t>
            </a:r>
            <a:r>
              <a:rPr lang="en-US" sz="900" dirty="0" err="1"/>
              <a:t>sınırlı</a:t>
            </a:r>
            <a:r>
              <a:rPr lang="en-US" sz="900" dirty="0"/>
              <a:t>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iyileşmenin</a:t>
            </a:r>
            <a:r>
              <a:rPr lang="en-US" sz="900" dirty="0"/>
              <a:t> </a:t>
            </a:r>
            <a:r>
              <a:rPr lang="en-US" sz="900" dirty="0" err="1"/>
              <a:t>başladığını</a:t>
            </a:r>
            <a:r>
              <a:rPr lang="en-US" sz="900" dirty="0"/>
              <a:t> da </a:t>
            </a:r>
            <a:r>
              <a:rPr lang="en-US" sz="900" dirty="0" err="1"/>
              <a:t>ifade</a:t>
            </a:r>
            <a:r>
              <a:rPr lang="en-US" sz="900" dirty="0"/>
              <a:t> </a:t>
            </a:r>
            <a:r>
              <a:rPr lang="en-US" sz="900" dirty="0" err="1"/>
              <a:t>etti</a:t>
            </a:r>
            <a:r>
              <a:rPr lang="en-US" sz="900" dirty="0"/>
              <a:t>.</a:t>
            </a:r>
          </a:p>
          <a:p>
            <a:pPr algn="just"/>
            <a:endParaRPr lang="en-US" sz="8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3562780"/>
              </p:ext>
            </p:extLst>
          </p:nvPr>
        </p:nvGraphicFramePr>
        <p:xfrm>
          <a:off x="207338" y="1139005"/>
          <a:ext cx="4883401" cy="1011342"/>
        </p:xfrm>
        <a:graphic>
          <a:graphicData uri="http://schemas.openxmlformats.org/drawingml/2006/table">
            <a:tbl>
              <a:tblPr/>
              <a:tblGrid>
                <a:gridCol w="1040853">
                  <a:extLst>
                    <a:ext uri="{9D8B030D-6E8A-4147-A177-3AD203B41FA5}">
                      <a16:colId xmlns:a16="http://schemas.microsoft.com/office/drawing/2014/main" val="1688782878"/>
                    </a:ext>
                  </a:extLst>
                </a:gridCol>
                <a:gridCol w="375646">
                  <a:extLst>
                    <a:ext uri="{9D8B030D-6E8A-4147-A177-3AD203B41FA5}">
                      <a16:colId xmlns:a16="http://schemas.microsoft.com/office/drawing/2014/main" val="3504243314"/>
                    </a:ext>
                  </a:extLst>
                </a:gridCol>
                <a:gridCol w="493036">
                  <a:extLst>
                    <a:ext uri="{9D8B030D-6E8A-4147-A177-3AD203B41FA5}">
                      <a16:colId xmlns:a16="http://schemas.microsoft.com/office/drawing/2014/main" val="3987819658"/>
                    </a:ext>
                  </a:extLst>
                </a:gridCol>
                <a:gridCol w="375646">
                  <a:extLst>
                    <a:ext uri="{9D8B030D-6E8A-4147-A177-3AD203B41FA5}">
                      <a16:colId xmlns:a16="http://schemas.microsoft.com/office/drawing/2014/main" val="1814908986"/>
                    </a:ext>
                  </a:extLst>
                </a:gridCol>
                <a:gridCol w="1424326">
                  <a:extLst>
                    <a:ext uri="{9D8B030D-6E8A-4147-A177-3AD203B41FA5}">
                      <a16:colId xmlns:a16="http://schemas.microsoft.com/office/drawing/2014/main" val="284027494"/>
                    </a:ext>
                  </a:extLst>
                </a:gridCol>
                <a:gridCol w="375646">
                  <a:extLst>
                    <a:ext uri="{9D8B030D-6E8A-4147-A177-3AD203B41FA5}">
                      <a16:colId xmlns:a16="http://schemas.microsoft.com/office/drawing/2014/main" val="552663551"/>
                    </a:ext>
                  </a:extLst>
                </a:gridCol>
                <a:gridCol w="375646">
                  <a:extLst>
                    <a:ext uri="{9D8B030D-6E8A-4147-A177-3AD203B41FA5}">
                      <a16:colId xmlns:a16="http://schemas.microsoft.com/office/drawing/2014/main" val="2425935271"/>
                    </a:ext>
                  </a:extLst>
                </a:gridCol>
                <a:gridCol w="422602">
                  <a:extLst>
                    <a:ext uri="{9D8B030D-6E8A-4147-A177-3AD203B41FA5}">
                      <a16:colId xmlns:a16="http://schemas.microsoft.com/office/drawing/2014/main" val="745091202"/>
                    </a:ext>
                  </a:extLst>
                </a:gridCol>
              </a:tblGrid>
              <a:tr h="143452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20.Ara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29.Ara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Değişim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20.Ara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29.Ara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Değişim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3967528"/>
                  </a:ext>
                </a:extLst>
              </a:tr>
              <a:tr h="143452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USD/TL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29,1280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29,4768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1,18%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 Yıllık Gösterge Tahvil Faizi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33,64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36,51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7,86%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0727956"/>
                  </a:ext>
                </a:extLst>
              </a:tr>
              <a:tr h="15062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EUR/TL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31,6300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32,5053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2,69%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Türkiye 5 yıllık CDS Primi (baz puan)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287,10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278,28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-3,17%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5157712"/>
                  </a:ext>
                </a:extLst>
              </a:tr>
              <a:tr h="15062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GBP/TL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36,8600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37,5838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1,93%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BIST 100 Endeksi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7660,98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7470,18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-2,6%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4560305"/>
                  </a:ext>
                </a:extLst>
              </a:tr>
              <a:tr h="15062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EUR/USD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1,0940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1,1036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0,87%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ABD 10 Yıllık Tahvil Faizi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3,89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3,846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-1,14%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5042621"/>
                  </a:ext>
                </a:extLst>
              </a:tr>
              <a:tr h="12910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GBP/USD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1,2653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1,2729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0,60%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Altın </a:t>
                      </a:r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(USD/Ons)</a:t>
                      </a:r>
                      <a:endParaRPr lang="en-US" sz="600" b="1" i="0" u="none" strike="noStrike">
                        <a:solidFill>
                          <a:srgbClr val="16365C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2036,7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2062,59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1,26%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6443470"/>
                  </a:ext>
                </a:extLst>
              </a:tr>
              <a:tr h="143452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EUR/GBP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0,8643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0,8539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-1,22%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Petrol</a:t>
                      </a:r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 (USD/Varil)</a:t>
                      </a:r>
                      <a:endParaRPr lang="en-US" sz="600" b="1" i="0" u="none" strike="noStrike">
                        <a:solidFill>
                          <a:srgbClr val="16365C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75,01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77,04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2,63%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6956605"/>
                  </a:ext>
                </a:extLst>
              </a:tr>
            </a:tbl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117" y="4097876"/>
            <a:ext cx="4608101" cy="2453753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6" y="6623699"/>
            <a:ext cx="5328366" cy="95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52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ap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406" y="644236"/>
            <a:ext cx="2118832" cy="40524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28600" y="7110701"/>
            <a:ext cx="2421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www.neareastbank.com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" y="6604108"/>
            <a:ext cx="5328366" cy="9571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" y="0"/>
            <a:ext cx="5328366" cy="102421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1619" y="1024217"/>
            <a:ext cx="2741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900" dirty="0"/>
          </a:p>
          <a:p>
            <a:endParaRPr lang="en-US" sz="900" dirty="0"/>
          </a:p>
        </p:txBody>
      </p:sp>
      <p:sp>
        <p:nvSpPr>
          <p:cNvPr id="6" name="Rectangle 5"/>
          <p:cNvSpPr/>
          <p:nvPr/>
        </p:nvSpPr>
        <p:spPr>
          <a:xfrm>
            <a:off x="115148" y="1154643"/>
            <a:ext cx="25592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900" dirty="0" smtClean="0"/>
          </a:p>
          <a:p>
            <a:pPr algn="just"/>
            <a:endParaRPr lang="en-US" sz="900" dirty="0"/>
          </a:p>
          <a:p>
            <a:pPr algn="just"/>
            <a:endParaRPr lang="en-US" sz="900" dirty="0" smtClean="0"/>
          </a:p>
          <a:p>
            <a:pPr algn="just"/>
            <a:endParaRPr lang="en-US" sz="900" dirty="0"/>
          </a:p>
          <a:p>
            <a:pPr algn="just"/>
            <a:endParaRPr lang="en-US" sz="900" dirty="0" smtClean="0"/>
          </a:p>
          <a:p>
            <a:pPr algn="just"/>
            <a:endParaRPr lang="en-US" sz="900" dirty="0"/>
          </a:p>
        </p:txBody>
      </p:sp>
      <p:sp>
        <p:nvSpPr>
          <p:cNvPr id="10" name="Rectangle 9"/>
          <p:cNvSpPr/>
          <p:nvPr/>
        </p:nvSpPr>
        <p:spPr>
          <a:xfrm>
            <a:off x="228600" y="1068344"/>
            <a:ext cx="4795887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900" b="1" dirty="0" err="1"/>
              <a:t>Merkezi</a:t>
            </a:r>
            <a:r>
              <a:rPr lang="en-US" sz="900" b="1" dirty="0"/>
              <a:t> </a:t>
            </a:r>
            <a:r>
              <a:rPr lang="en-US" sz="900" b="1" dirty="0" err="1"/>
              <a:t>Y</a:t>
            </a:r>
            <a:r>
              <a:rPr lang="en-US" sz="900" b="1" dirty="0" err="1" smtClean="0"/>
              <a:t>önetim</a:t>
            </a:r>
            <a:r>
              <a:rPr lang="en-US" sz="900" b="1" dirty="0" smtClean="0"/>
              <a:t> </a:t>
            </a:r>
            <a:r>
              <a:rPr lang="en-US" sz="900" b="1" dirty="0" err="1"/>
              <a:t>B</a:t>
            </a:r>
            <a:r>
              <a:rPr lang="en-US" sz="900" b="1" dirty="0" err="1" smtClean="0"/>
              <a:t>rüt</a:t>
            </a:r>
            <a:r>
              <a:rPr lang="en-US" sz="900" b="1" dirty="0" smtClean="0"/>
              <a:t> </a:t>
            </a:r>
            <a:r>
              <a:rPr lang="en-US" sz="900" b="1" dirty="0" err="1"/>
              <a:t>B</a:t>
            </a:r>
            <a:r>
              <a:rPr lang="en-US" sz="900" b="1" dirty="0" err="1" smtClean="0"/>
              <a:t>orç</a:t>
            </a:r>
            <a:r>
              <a:rPr lang="en-US" sz="900" b="1" dirty="0" smtClean="0"/>
              <a:t> </a:t>
            </a:r>
            <a:r>
              <a:rPr lang="en-US" sz="900" b="1" dirty="0" err="1"/>
              <a:t>S</a:t>
            </a:r>
            <a:r>
              <a:rPr lang="en-US" sz="900" b="1" dirty="0" err="1" smtClean="0"/>
              <a:t>toku</a:t>
            </a:r>
            <a:r>
              <a:rPr lang="en-US" sz="900" b="1" dirty="0" smtClean="0"/>
              <a:t> </a:t>
            </a:r>
          </a:p>
          <a:p>
            <a:pPr fontAlgn="base"/>
            <a:endParaRPr lang="en-US" sz="900" b="1" dirty="0"/>
          </a:p>
          <a:p>
            <a:pPr fontAlgn="base">
              <a:lnSpc>
                <a:spcPct val="150000"/>
              </a:lnSpc>
            </a:pPr>
            <a:r>
              <a:rPr lang="en-US" sz="900" dirty="0"/>
              <a:t>Hazine ve </a:t>
            </a:r>
            <a:r>
              <a:rPr lang="en-US" sz="900" dirty="0" err="1"/>
              <a:t>Maliye</a:t>
            </a:r>
            <a:r>
              <a:rPr lang="en-US" sz="900" dirty="0"/>
              <a:t> </a:t>
            </a:r>
            <a:r>
              <a:rPr lang="en-US" sz="900" dirty="0" err="1"/>
              <a:t>Bakanlığı</a:t>
            </a:r>
            <a:r>
              <a:rPr lang="en-US" sz="900" dirty="0"/>
              <a:t>, 30 </a:t>
            </a:r>
            <a:r>
              <a:rPr lang="en-US" sz="900" dirty="0" err="1"/>
              <a:t>Kasım</a:t>
            </a:r>
            <a:r>
              <a:rPr lang="en-US" sz="900" dirty="0"/>
              <a:t> </a:t>
            </a:r>
            <a:r>
              <a:rPr lang="en-US" sz="900" dirty="0" err="1"/>
              <a:t>itibarıyla</a:t>
            </a:r>
            <a:r>
              <a:rPr lang="en-US" sz="900" dirty="0"/>
              <a:t> </a:t>
            </a:r>
            <a:r>
              <a:rPr lang="en-US" sz="900" dirty="0" err="1"/>
              <a:t>merkezi</a:t>
            </a:r>
            <a:r>
              <a:rPr lang="en-US" sz="900" dirty="0"/>
              <a:t> </a:t>
            </a:r>
            <a:r>
              <a:rPr lang="en-US" sz="900" dirty="0" err="1"/>
              <a:t>yönetim</a:t>
            </a:r>
            <a:r>
              <a:rPr lang="en-US" sz="900" dirty="0"/>
              <a:t> </a:t>
            </a:r>
            <a:r>
              <a:rPr lang="en-US" sz="900" dirty="0" err="1"/>
              <a:t>brüt</a:t>
            </a:r>
            <a:r>
              <a:rPr lang="en-US" sz="900" dirty="0"/>
              <a:t> </a:t>
            </a:r>
            <a:r>
              <a:rPr lang="en-US" sz="900" dirty="0" err="1"/>
              <a:t>borç</a:t>
            </a:r>
            <a:r>
              <a:rPr lang="en-US" sz="900" dirty="0"/>
              <a:t> </a:t>
            </a:r>
            <a:r>
              <a:rPr lang="en-US" sz="900" dirty="0" err="1"/>
              <a:t>stoku</a:t>
            </a:r>
            <a:r>
              <a:rPr lang="en-US" sz="900" dirty="0"/>
              <a:t> </a:t>
            </a:r>
            <a:r>
              <a:rPr lang="en-US" sz="900" dirty="0" err="1"/>
              <a:t>verilerini</a:t>
            </a:r>
            <a:r>
              <a:rPr lang="en-US" sz="900" dirty="0"/>
              <a:t> </a:t>
            </a:r>
            <a:r>
              <a:rPr lang="en-US" sz="900" dirty="0" err="1"/>
              <a:t>açıkladı</a:t>
            </a:r>
            <a:r>
              <a:rPr lang="en-US" sz="900" dirty="0" smtClean="0"/>
              <a:t>.</a:t>
            </a:r>
            <a:endParaRPr lang="en-US" sz="900" dirty="0"/>
          </a:p>
          <a:p>
            <a:pPr fontAlgn="base">
              <a:lnSpc>
                <a:spcPct val="150000"/>
              </a:lnSpc>
            </a:pPr>
            <a:r>
              <a:rPr lang="en-US" sz="900" dirty="0"/>
              <a:t>Buna göre, </a:t>
            </a:r>
            <a:r>
              <a:rPr lang="en-US" sz="900" dirty="0" err="1"/>
              <a:t>merkezi</a:t>
            </a:r>
            <a:r>
              <a:rPr lang="en-US" sz="900" dirty="0"/>
              <a:t> </a:t>
            </a:r>
            <a:r>
              <a:rPr lang="en-US" sz="900" dirty="0" err="1"/>
              <a:t>yönetim</a:t>
            </a:r>
            <a:r>
              <a:rPr lang="en-US" sz="900" dirty="0"/>
              <a:t> </a:t>
            </a:r>
            <a:r>
              <a:rPr lang="en-US" sz="900" dirty="0" err="1"/>
              <a:t>brüt</a:t>
            </a:r>
            <a:r>
              <a:rPr lang="en-US" sz="900" dirty="0"/>
              <a:t> </a:t>
            </a:r>
            <a:r>
              <a:rPr lang="en-US" sz="900" dirty="0" err="1"/>
              <a:t>borç</a:t>
            </a:r>
            <a:r>
              <a:rPr lang="en-US" sz="900" dirty="0"/>
              <a:t> </a:t>
            </a:r>
            <a:r>
              <a:rPr lang="en-US" sz="900" dirty="0" err="1"/>
              <a:t>stoku</a:t>
            </a:r>
            <a:r>
              <a:rPr lang="en-US" sz="900" dirty="0"/>
              <a:t>, </a:t>
            </a:r>
            <a:r>
              <a:rPr lang="en-US" sz="900" dirty="0" err="1"/>
              <a:t>kasım</a:t>
            </a:r>
            <a:r>
              <a:rPr lang="en-US" sz="900" dirty="0"/>
              <a:t> </a:t>
            </a:r>
            <a:r>
              <a:rPr lang="en-US" sz="900" dirty="0" err="1"/>
              <a:t>sonu</a:t>
            </a:r>
            <a:r>
              <a:rPr lang="en-US" sz="900" dirty="0"/>
              <a:t> </a:t>
            </a:r>
            <a:r>
              <a:rPr lang="en-US" sz="900" dirty="0" err="1"/>
              <a:t>itibarıyla</a:t>
            </a:r>
            <a:r>
              <a:rPr lang="en-US" sz="900" dirty="0"/>
              <a:t> 6 </a:t>
            </a:r>
            <a:r>
              <a:rPr lang="en-US" sz="900" dirty="0" err="1"/>
              <a:t>trilyon</a:t>
            </a:r>
            <a:r>
              <a:rPr lang="en-US" sz="900" dirty="0"/>
              <a:t> </a:t>
            </a:r>
            <a:r>
              <a:rPr lang="en-US" sz="900" b="1" dirty="0"/>
              <a:t>573,2 </a:t>
            </a:r>
            <a:r>
              <a:rPr lang="en-US" sz="900" b="1" dirty="0" err="1"/>
              <a:t>milyar</a:t>
            </a:r>
            <a:r>
              <a:rPr lang="en-US" sz="900" b="1" dirty="0"/>
              <a:t> </a:t>
            </a:r>
            <a:r>
              <a:rPr lang="en-US" sz="900" dirty="0"/>
              <a:t>lira oldu</a:t>
            </a:r>
            <a:r>
              <a:rPr lang="en-US" sz="900" dirty="0" smtClean="0"/>
              <a:t>.</a:t>
            </a:r>
            <a:endParaRPr lang="en-US" sz="900" dirty="0"/>
          </a:p>
          <a:p>
            <a:pPr fontAlgn="base">
              <a:lnSpc>
                <a:spcPct val="150000"/>
              </a:lnSpc>
            </a:pPr>
            <a:r>
              <a:rPr lang="en-US" sz="900" dirty="0" err="1"/>
              <a:t>Borç</a:t>
            </a:r>
            <a:r>
              <a:rPr lang="en-US" sz="900" dirty="0"/>
              <a:t> </a:t>
            </a:r>
            <a:r>
              <a:rPr lang="en-US" sz="900" dirty="0" err="1"/>
              <a:t>stokunun</a:t>
            </a:r>
            <a:r>
              <a:rPr lang="en-US" sz="900" dirty="0"/>
              <a:t> </a:t>
            </a:r>
            <a:r>
              <a:rPr lang="en-US" sz="900" b="1" dirty="0"/>
              <a:t>2 </a:t>
            </a:r>
            <a:r>
              <a:rPr lang="en-US" sz="900" b="1" dirty="0" err="1"/>
              <a:t>trilyon</a:t>
            </a:r>
            <a:r>
              <a:rPr lang="en-US" sz="900" b="1" dirty="0"/>
              <a:t> 307,2 </a:t>
            </a:r>
            <a:r>
              <a:rPr lang="en-US" sz="900" dirty="0" err="1"/>
              <a:t>milyar</a:t>
            </a:r>
            <a:r>
              <a:rPr lang="en-US" sz="900" dirty="0"/>
              <a:t> lira </a:t>
            </a:r>
            <a:r>
              <a:rPr lang="en-US" sz="900" dirty="0" err="1"/>
              <a:t>tutarındaki</a:t>
            </a:r>
            <a:r>
              <a:rPr lang="en-US" sz="900" dirty="0"/>
              <a:t> </a:t>
            </a:r>
            <a:r>
              <a:rPr lang="en-US" sz="900" dirty="0" err="1"/>
              <a:t>kısmı</a:t>
            </a:r>
            <a:r>
              <a:rPr lang="en-US" sz="900" dirty="0"/>
              <a:t> </a:t>
            </a:r>
            <a:r>
              <a:rPr lang="en-US" sz="900" dirty="0" err="1"/>
              <a:t>Türk</a:t>
            </a:r>
            <a:r>
              <a:rPr lang="en-US" sz="900" dirty="0"/>
              <a:t> </a:t>
            </a:r>
            <a:r>
              <a:rPr lang="en-US" sz="900" dirty="0" err="1"/>
              <a:t>lirası</a:t>
            </a:r>
            <a:r>
              <a:rPr lang="en-US" sz="900" dirty="0"/>
              <a:t>, 4 </a:t>
            </a:r>
            <a:r>
              <a:rPr lang="en-US" sz="900" dirty="0" err="1"/>
              <a:t>trilyon</a:t>
            </a:r>
            <a:r>
              <a:rPr lang="en-US" sz="900" dirty="0"/>
              <a:t> 266 </a:t>
            </a:r>
            <a:r>
              <a:rPr lang="en-US" sz="900" dirty="0" err="1"/>
              <a:t>milyar</a:t>
            </a:r>
            <a:r>
              <a:rPr lang="en-US" sz="900" dirty="0"/>
              <a:t> lira </a:t>
            </a:r>
            <a:r>
              <a:rPr lang="en-US" sz="900" dirty="0" err="1"/>
              <a:t>tutarındaki</a:t>
            </a:r>
            <a:r>
              <a:rPr lang="en-US" sz="900" dirty="0"/>
              <a:t> </a:t>
            </a:r>
            <a:r>
              <a:rPr lang="en-US" sz="900" dirty="0" err="1"/>
              <a:t>bölümü</a:t>
            </a:r>
            <a:r>
              <a:rPr lang="en-US" sz="900" dirty="0"/>
              <a:t> </a:t>
            </a:r>
            <a:r>
              <a:rPr lang="en-US" sz="900" dirty="0" err="1"/>
              <a:t>ise</a:t>
            </a:r>
            <a:r>
              <a:rPr lang="en-US" sz="900" dirty="0"/>
              <a:t> Döviz </a:t>
            </a:r>
            <a:r>
              <a:rPr lang="en-US" sz="900" dirty="0" err="1"/>
              <a:t>cinsi</a:t>
            </a:r>
            <a:r>
              <a:rPr lang="en-US" sz="900" dirty="0"/>
              <a:t> </a:t>
            </a:r>
            <a:r>
              <a:rPr lang="en-US" sz="900" dirty="0" err="1"/>
              <a:t>borçlardan</a:t>
            </a:r>
            <a:r>
              <a:rPr lang="en-US" sz="900" dirty="0"/>
              <a:t> </a:t>
            </a:r>
            <a:r>
              <a:rPr lang="en-US" sz="900" dirty="0" err="1"/>
              <a:t>oluştu</a:t>
            </a:r>
            <a:r>
              <a:rPr lang="en-US" sz="900" dirty="0"/>
              <a:t>.</a:t>
            </a:r>
          </a:p>
          <a:p>
            <a:pPr fontAlgn="base">
              <a:lnSpc>
                <a:spcPct val="150000"/>
              </a:lnSpc>
            </a:pPr>
            <a:endParaRPr lang="en-US" sz="900" dirty="0"/>
          </a:p>
          <a:p>
            <a:pPr indent="-1714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900" b="1" dirty="0" err="1"/>
              <a:t>Tüketici</a:t>
            </a:r>
            <a:r>
              <a:rPr lang="en-US" sz="900" b="1" dirty="0"/>
              <a:t> </a:t>
            </a:r>
            <a:r>
              <a:rPr lang="en-US" sz="900" b="1" dirty="0" err="1"/>
              <a:t>Güven</a:t>
            </a:r>
            <a:r>
              <a:rPr lang="en-US" sz="900" b="1" dirty="0"/>
              <a:t> </a:t>
            </a:r>
            <a:r>
              <a:rPr lang="en-US" sz="900" b="1" dirty="0" err="1"/>
              <a:t>Endeksi</a:t>
            </a:r>
            <a:r>
              <a:rPr lang="en-US" sz="900" b="1" dirty="0"/>
              <a:t> </a:t>
            </a:r>
            <a:r>
              <a:rPr lang="en-US" sz="900" dirty="0"/>
              <a:t/>
            </a:r>
            <a:br>
              <a:rPr lang="en-US" sz="900" dirty="0"/>
            </a:br>
            <a:r>
              <a:rPr lang="en-US" sz="900" dirty="0"/>
              <a:t/>
            </a:r>
            <a:br>
              <a:rPr lang="en-US" sz="900" dirty="0"/>
            </a:br>
            <a:r>
              <a:rPr lang="en-US" sz="900" dirty="0" err="1"/>
              <a:t>Türkiye</a:t>
            </a:r>
            <a:r>
              <a:rPr lang="en-US" sz="900" dirty="0"/>
              <a:t> </a:t>
            </a:r>
            <a:r>
              <a:rPr lang="en-US" sz="900" dirty="0" err="1"/>
              <a:t>İstatistik</a:t>
            </a:r>
            <a:r>
              <a:rPr lang="en-US" sz="900" dirty="0"/>
              <a:t> Kurumu ve </a:t>
            </a:r>
            <a:r>
              <a:rPr lang="en-US" sz="900" dirty="0" err="1"/>
              <a:t>Türkiye</a:t>
            </a:r>
            <a:r>
              <a:rPr lang="en-US" sz="900" dirty="0"/>
              <a:t> </a:t>
            </a:r>
            <a:r>
              <a:rPr lang="en-US" sz="900" dirty="0" err="1"/>
              <a:t>Cumhuriyet</a:t>
            </a:r>
            <a:r>
              <a:rPr lang="en-US" sz="900" dirty="0"/>
              <a:t> Merkez </a:t>
            </a:r>
            <a:r>
              <a:rPr lang="en-US" sz="900" dirty="0" err="1"/>
              <a:t>Bankası</a:t>
            </a:r>
            <a:r>
              <a:rPr lang="en-US" sz="900" dirty="0"/>
              <a:t> </a:t>
            </a:r>
            <a:r>
              <a:rPr lang="en-US" sz="900" dirty="0" err="1"/>
              <a:t>işbirliği</a:t>
            </a:r>
            <a:r>
              <a:rPr lang="en-US" sz="900" dirty="0"/>
              <a:t> </a:t>
            </a:r>
            <a:r>
              <a:rPr lang="en-US" sz="900" dirty="0" err="1"/>
              <a:t>ile</a:t>
            </a:r>
            <a:r>
              <a:rPr lang="en-US" sz="900" dirty="0"/>
              <a:t> </a:t>
            </a:r>
            <a:r>
              <a:rPr lang="en-US" sz="900" dirty="0" err="1"/>
              <a:t>yürütülen</a:t>
            </a:r>
            <a:r>
              <a:rPr lang="en-US" sz="900" dirty="0"/>
              <a:t> </a:t>
            </a:r>
            <a:r>
              <a:rPr lang="en-US" sz="900" dirty="0" err="1"/>
              <a:t>tüketici</a:t>
            </a:r>
            <a:r>
              <a:rPr lang="en-US" sz="900" dirty="0"/>
              <a:t> </a:t>
            </a:r>
            <a:r>
              <a:rPr lang="en-US" sz="900" dirty="0" err="1"/>
              <a:t>eğilim</a:t>
            </a:r>
            <a:r>
              <a:rPr lang="en-US" sz="900" dirty="0"/>
              <a:t> </a:t>
            </a:r>
            <a:r>
              <a:rPr lang="en-US" sz="900" dirty="0" err="1"/>
              <a:t>anketi</a:t>
            </a:r>
            <a:r>
              <a:rPr lang="en-US" sz="900" dirty="0"/>
              <a:t> </a:t>
            </a:r>
            <a:r>
              <a:rPr lang="en-US" sz="900" dirty="0" err="1"/>
              <a:t>sonuçlarından</a:t>
            </a:r>
            <a:r>
              <a:rPr lang="en-US" sz="900" dirty="0"/>
              <a:t> </a:t>
            </a:r>
            <a:r>
              <a:rPr lang="en-US" sz="900" dirty="0" err="1"/>
              <a:t>hesaplanan</a:t>
            </a:r>
            <a:r>
              <a:rPr lang="en-US" sz="900" dirty="0"/>
              <a:t> </a:t>
            </a:r>
            <a:r>
              <a:rPr lang="en-US" sz="900" dirty="0" err="1"/>
              <a:t>tüketici</a:t>
            </a:r>
            <a:r>
              <a:rPr lang="en-US" sz="900" dirty="0"/>
              <a:t> </a:t>
            </a:r>
            <a:r>
              <a:rPr lang="en-US" sz="900" dirty="0" err="1"/>
              <a:t>güven</a:t>
            </a:r>
            <a:r>
              <a:rPr lang="en-US" sz="900" dirty="0"/>
              <a:t> </a:t>
            </a:r>
            <a:r>
              <a:rPr lang="en-US" sz="900" dirty="0" err="1"/>
              <a:t>endeksi</a:t>
            </a:r>
            <a:r>
              <a:rPr lang="en-US" sz="900" dirty="0"/>
              <a:t>, </a:t>
            </a:r>
            <a:r>
              <a:rPr lang="en-US" sz="900" dirty="0" err="1"/>
              <a:t>Kasım</a:t>
            </a:r>
            <a:r>
              <a:rPr lang="en-US" sz="900" dirty="0"/>
              <a:t> </a:t>
            </a:r>
            <a:r>
              <a:rPr lang="en-US" sz="900" dirty="0" err="1"/>
              <a:t>ayında</a:t>
            </a:r>
            <a:r>
              <a:rPr lang="en-US" sz="900" dirty="0"/>
              <a:t> 75,5 </a:t>
            </a:r>
            <a:r>
              <a:rPr lang="en-US" sz="900" dirty="0" err="1"/>
              <a:t>iken</a:t>
            </a:r>
            <a:r>
              <a:rPr lang="en-US" sz="900" dirty="0"/>
              <a:t> </a:t>
            </a:r>
            <a:r>
              <a:rPr lang="en-US" sz="900" dirty="0" err="1"/>
              <a:t>Aralık</a:t>
            </a:r>
            <a:r>
              <a:rPr lang="en-US" sz="900" dirty="0"/>
              <a:t> </a:t>
            </a:r>
            <a:r>
              <a:rPr lang="en-US" sz="900" dirty="0" err="1"/>
              <a:t>ayında</a:t>
            </a:r>
            <a:r>
              <a:rPr lang="en-US" sz="900" dirty="0"/>
              <a:t> %2,6 </a:t>
            </a:r>
            <a:r>
              <a:rPr lang="en-US" sz="900" dirty="0" err="1"/>
              <a:t>oranında</a:t>
            </a:r>
            <a:r>
              <a:rPr lang="en-US" sz="900" dirty="0"/>
              <a:t> </a:t>
            </a:r>
            <a:r>
              <a:rPr lang="en-US" sz="900" dirty="0" err="1"/>
              <a:t>artarak</a:t>
            </a:r>
            <a:r>
              <a:rPr lang="en-US" sz="900" dirty="0"/>
              <a:t> 77,4 oldu.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316" y="3872988"/>
            <a:ext cx="4748606" cy="258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14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ap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1280" y="679320"/>
            <a:ext cx="2118832" cy="40524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26" y="6665073"/>
            <a:ext cx="3118854" cy="28653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9660" y="5402445"/>
            <a:ext cx="51516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900" b="1" i="1" dirty="0" smtClean="0">
                <a:solidFill>
                  <a:prstClr val="black"/>
                </a:solidFill>
              </a:rPr>
              <a:t>YASAL UYARI: </a:t>
            </a:r>
            <a:r>
              <a:rPr lang="tr-TR" sz="900" i="1" dirty="0" smtClean="0">
                <a:solidFill>
                  <a:prstClr val="black"/>
                </a:solidFill>
              </a:rPr>
              <a:t>Burada </a:t>
            </a:r>
            <a:r>
              <a:rPr lang="tr-TR" sz="900" i="1" dirty="0">
                <a:solidFill>
                  <a:prstClr val="black"/>
                </a:solidFill>
              </a:rPr>
              <a:t>yer alan </a:t>
            </a:r>
            <a:r>
              <a:rPr lang="tr-TR" sz="900" i="1" dirty="0" smtClean="0">
                <a:solidFill>
                  <a:prstClr val="black"/>
                </a:solidFill>
              </a:rPr>
              <a:t>bilgiler</a:t>
            </a:r>
            <a:r>
              <a:rPr lang="en-US" sz="900" i="1" dirty="0" smtClean="0">
                <a:solidFill>
                  <a:prstClr val="black"/>
                </a:solidFill>
              </a:rPr>
              <a:t>,</a:t>
            </a:r>
            <a:r>
              <a:rPr lang="tr-TR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Bankamız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uzmanları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tarafından</a:t>
            </a:r>
            <a:r>
              <a:rPr lang="en-US" sz="900" i="1" dirty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güvenilir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olduğuna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inanılan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kamuya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açık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kaynaklar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kullanılarak</a:t>
            </a:r>
            <a:r>
              <a:rPr lang="en-US" sz="900" i="1" dirty="0" smtClean="0">
                <a:solidFill>
                  <a:prstClr val="black"/>
                </a:solidFill>
              </a:rPr>
              <a:t>, </a:t>
            </a:r>
            <a:r>
              <a:rPr lang="tr-TR" sz="900" i="1" dirty="0" smtClean="0">
                <a:solidFill>
                  <a:prstClr val="black"/>
                </a:solidFill>
              </a:rPr>
              <a:t>bilgilendirme </a:t>
            </a:r>
            <a:r>
              <a:rPr lang="tr-TR" sz="900" i="1" dirty="0">
                <a:solidFill>
                  <a:prstClr val="black"/>
                </a:solidFill>
              </a:rPr>
              <a:t>amacı ile hazırlanmıştır. </a:t>
            </a:r>
            <a:r>
              <a:rPr lang="en-US" sz="900" i="1" dirty="0" err="1" smtClean="0">
                <a:solidFill>
                  <a:prstClr val="black"/>
                </a:solidFill>
              </a:rPr>
              <a:t>Paylaşılan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veri</a:t>
            </a:r>
            <a:r>
              <a:rPr lang="en-US" sz="900" i="1" dirty="0" smtClean="0">
                <a:solidFill>
                  <a:prstClr val="black"/>
                </a:solidFill>
              </a:rPr>
              <a:t>, </a:t>
            </a:r>
            <a:r>
              <a:rPr lang="en-US" sz="900" i="1" dirty="0" err="1" smtClean="0">
                <a:solidFill>
                  <a:prstClr val="black"/>
                </a:solidFill>
              </a:rPr>
              <a:t>finansal</a:t>
            </a:r>
            <a:r>
              <a:rPr lang="tr-TR" sz="900" i="1" dirty="0" smtClean="0">
                <a:solidFill>
                  <a:prstClr val="black"/>
                </a:solidFill>
              </a:rPr>
              <a:t> </a:t>
            </a:r>
            <a:r>
              <a:rPr lang="tr-TR" sz="900" i="1" dirty="0">
                <a:solidFill>
                  <a:prstClr val="black"/>
                </a:solidFill>
              </a:rPr>
              <a:t>bilgi, </a:t>
            </a:r>
            <a:r>
              <a:rPr lang="en-US" sz="900" i="1" dirty="0" err="1" smtClean="0">
                <a:solidFill>
                  <a:prstClr val="black"/>
                </a:solidFill>
              </a:rPr>
              <a:t>görüş</a:t>
            </a:r>
            <a:r>
              <a:rPr lang="tr-TR" sz="900" i="1" dirty="0" smtClean="0">
                <a:solidFill>
                  <a:prstClr val="black"/>
                </a:solidFill>
              </a:rPr>
              <a:t> </a:t>
            </a:r>
            <a:r>
              <a:rPr lang="tr-TR" sz="900" i="1" dirty="0">
                <a:solidFill>
                  <a:prstClr val="black"/>
                </a:solidFill>
              </a:rPr>
              <a:t>ve </a:t>
            </a:r>
            <a:r>
              <a:rPr lang="tr-TR" sz="900" i="1" dirty="0" smtClean="0">
                <a:solidFill>
                  <a:prstClr val="black"/>
                </a:solidFill>
              </a:rPr>
              <a:t>tavsiyeler </a:t>
            </a:r>
            <a:r>
              <a:rPr lang="tr-TR" sz="900" i="1" dirty="0">
                <a:solidFill>
                  <a:prstClr val="black"/>
                </a:solidFill>
              </a:rPr>
              <a:t>yatırım danışmanlığı kapsamında değildir. Herhangi bir yatırım aracının alım-satım önerisi ya da getiri vaadi olarak yorumlanmamalıdır. Bu görüşler mali durumunuz ile risk ve getiri tercihlerinize uygun olmayabilir. Bu nedenle</a:t>
            </a:r>
            <a:r>
              <a:rPr lang="tr-TR" sz="900" i="1" dirty="0" smtClean="0">
                <a:solidFill>
                  <a:prstClr val="black"/>
                </a:solidFill>
              </a:rPr>
              <a:t>,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tr-TR" sz="900" i="1" dirty="0" smtClean="0">
                <a:solidFill>
                  <a:prstClr val="black"/>
                </a:solidFill>
              </a:rPr>
              <a:t>sadece </a:t>
            </a:r>
            <a:r>
              <a:rPr lang="tr-TR" sz="900" i="1" dirty="0">
                <a:solidFill>
                  <a:prstClr val="black"/>
                </a:solidFill>
              </a:rPr>
              <a:t>burada yer alan bilgilere dayanarak yatırım kararı verilmesi beklentilerinize uygun sonuçlar doğurmayabilir</a:t>
            </a:r>
            <a:r>
              <a:rPr lang="tr-TR" sz="900" i="1" dirty="0" smtClean="0">
                <a:solidFill>
                  <a:prstClr val="black"/>
                </a:solidFill>
              </a:rPr>
              <a:t>.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tr-TR" sz="900" i="1" dirty="0" smtClean="0">
                <a:solidFill>
                  <a:prstClr val="black"/>
                </a:solidFill>
              </a:rPr>
              <a:t>Burada </a:t>
            </a:r>
            <a:r>
              <a:rPr lang="tr-TR" sz="900" i="1" dirty="0">
                <a:solidFill>
                  <a:prstClr val="black"/>
                </a:solidFill>
              </a:rPr>
              <a:t>yer alan fiyatlar, veriler ve bilgilerin tam ve doğru olduğu garanti edilemez; içerik, haber verilmeksizin değiştirilebilir</a:t>
            </a:r>
            <a:r>
              <a:rPr lang="tr-TR" sz="900" i="1" dirty="0" smtClean="0">
                <a:solidFill>
                  <a:prstClr val="black"/>
                </a:solidFill>
              </a:rPr>
              <a:t>. Bu </a:t>
            </a:r>
            <a:r>
              <a:rPr lang="tr-TR" sz="900" i="1" dirty="0">
                <a:solidFill>
                  <a:prstClr val="black"/>
                </a:solidFill>
              </a:rPr>
              <a:t>kaynakların kullanılması nedeni ile ortaya çıkabilecek </a:t>
            </a:r>
            <a:r>
              <a:rPr lang="tr-TR" sz="900" i="1" dirty="0" smtClean="0">
                <a:solidFill>
                  <a:prstClr val="black"/>
                </a:solidFill>
              </a:rPr>
              <a:t>hatalardan</a:t>
            </a:r>
            <a:r>
              <a:rPr lang="en-US" sz="900" i="1" dirty="0" smtClean="0">
                <a:solidFill>
                  <a:prstClr val="black"/>
                </a:solidFill>
              </a:rPr>
              <a:t> </a:t>
            </a:r>
            <a:r>
              <a:rPr lang="en-US" sz="900" i="1" dirty="0" err="1" smtClean="0">
                <a:solidFill>
                  <a:prstClr val="black"/>
                </a:solidFill>
              </a:rPr>
              <a:t>ya</a:t>
            </a:r>
            <a:r>
              <a:rPr lang="en-US" sz="900" i="1" dirty="0" smtClean="0">
                <a:solidFill>
                  <a:prstClr val="black"/>
                </a:solidFill>
              </a:rPr>
              <a:t> da </a:t>
            </a:r>
            <a:r>
              <a:rPr lang="en-US" sz="900" i="1" dirty="0" err="1" smtClean="0">
                <a:solidFill>
                  <a:prstClr val="black"/>
                </a:solidFill>
              </a:rPr>
              <a:t>zararlardan</a:t>
            </a:r>
            <a:r>
              <a:rPr lang="tr-TR" sz="900" i="1" dirty="0" smtClean="0">
                <a:solidFill>
                  <a:prstClr val="black"/>
                </a:solidFill>
              </a:rPr>
              <a:t> </a:t>
            </a:r>
            <a:r>
              <a:rPr lang="tr-TR" sz="900" i="1" dirty="0">
                <a:solidFill>
                  <a:prstClr val="black"/>
                </a:solidFill>
              </a:rPr>
              <a:t>Near East Bank Ltd. sorumlu </a:t>
            </a:r>
            <a:r>
              <a:rPr lang="tr-TR" sz="900" i="1" dirty="0" smtClean="0">
                <a:solidFill>
                  <a:prstClr val="black"/>
                </a:solidFill>
              </a:rPr>
              <a:t>de</a:t>
            </a:r>
            <a:r>
              <a:rPr lang="en-US" sz="900" i="1" dirty="0" smtClean="0">
                <a:solidFill>
                  <a:prstClr val="black"/>
                </a:solidFill>
              </a:rPr>
              <a:t>ğ</a:t>
            </a:r>
            <a:r>
              <a:rPr lang="tr-TR" sz="900" i="1" dirty="0" smtClean="0">
                <a:solidFill>
                  <a:prstClr val="black"/>
                </a:solidFill>
              </a:rPr>
              <a:t>ildir</a:t>
            </a:r>
            <a:r>
              <a:rPr lang="tr-TR" sz="900" i="1" dirty="0">
                <a:solidFill>
                  <a:prstClr val="black"/>
                </a:solidFill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6" y="0"/>
            <a:ext cx="5328366" cy="10222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9" y="6602774"/>
            <a:ext cx="5327493" cy="95848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51992" y="5106270"/>
            <a:ext cx="32049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/>
              <a:t>Kaynaklar</a:t>
            </a:r>
            <a:r>
              <a:rPr lang="en-US" sz="800" dirty="0" smtClean="0"/>
              <a:t>: TÜİK, Bloomberg, TCMB, İSO, T.C. </a:t>
            </a:r>
            <a:r>
              <a:rPr lang="en-US" sz="800" dirty="0" err="1" smtClean="0"/>
              <a:t>Ticaret</a:t>
            </a:r>
            <a:r>
              <a:rPr lang="en-US" sz="800" dirty="0" smtClean="0"/>
              <a:t> </a:t>
            </a:r>
            <a:r>
              <a:rPr lang="en-US" sz="800" dirty="0" err="1" smtClean="0"/>
              <a:t>Bakanlığı</a:t>
            </a:r>
            <a:r>
              <a:rPr lang="en-US" sz="800" dirty="0" smtClean="0"/>
              <a:t>, KKTC DPÖ.</a:t>
            </a:r>
            <a:endParaRPr lang="en-US" sz="800" dirty="0"/>
          </a:p>
        </p:txBody>
      </p:sp>
      <p:sp>
        <p:nvSpPr>
          <p:cNvPr id="12" name="Text Placeholder 18"/>
          <p:cNvSpPr txBox="1">
            <a:spLocks/>
          </p:cNvSpPr>
          <p:nvPr/>
        </p:nvSpPr>
        <p:spPr>
          <a:xfrm>
            <a:off x="159396" y="1192483"/>
            <a:ext cx="2497690" cy="3763492"/>
          </a:xfrm>
          <a:prstGeom prst="rect">
            <a:avLst/>
          </a:prstGeom>
        </p:spPr>
        <p:txBody>
          <a:bodyPr>
            <a:noAutofit/>
          </a:bodyPr>
          <a:lstStyle>
            <a:lvl1pPr marL="99921" indent="-99921" algn="l" defTabSz="399684" rtl="0" eaLnBrk="1" latinLnBrk="0" hangingPunct="1">
              <a:lnSpc>
                <a:spcPct val="90000"/>
              </a:lnSpc>
              <a:spcBef>
                <a:spcPts val="437"/>
              </a:spcBef>
              <a:buFont typeface="Arial" panose="020B0604020202020204" pitchFamily="34" charset="0"/>
              <a:buChar char="•"/>
              <a:defRPr sz="12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99763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10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9605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87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99447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9290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9132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98974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98816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8658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en-US" sz="900" dirty="0"/>
          </a:p>
        </p:txBody>
      </p:sp>
      <p:sp>
        <p:nvSpPr>
          <p:cNvPr id="7" name="Rectangle 6"/>
          <p:cNvSpPr/>
          <p:nvPr/>
        </p:nvSpPr>
        <p:spPr>
          <a:xfrm>
            <a:off x="129902" y="1166902"/>
            <a:ext cx="23671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900" dirty="0"/>
          </a:p>
          <a:p>
            <a:endParaRPr lang="en-US" sz="900" dirty="0"/>
          </a:p>
        </p:txBody>
      </p:sp>
      <p:sp>
        <p:nvSpPr>
          <p:cNvPr id="6" name="Rectangle 5"/>
          <p:cNvSpPr/>
          <p:nvPr/>
        </p:nvSpPr>
        <p:spPr>
          <a:xfrm>
            <a:off x="92426" y="1135338"/>
            <a:ext cx="24831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dirty="0"/>
          </a:p>
          <a:p>
            <a:pPr algn="just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3485" y="1257086"/>
            <a:ext cx="5124013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900" b="1" dirty="0" err="1" smtClean="0"/>
              <a:t>İngiltere</a:t>
            </a:r>
            <a:r>
              <a:rPr lang="en-US" sz="900" b="1" dirty="0" smtClean="0"/>
              <a:t> TÜFE</a:t>
            </a:r>
            <a:endParaRPr lang="en-US" sz="900" b="1" dirty="0"/>
          </a:p>
          <a:p>
            <a:pPr algn="just">
              <a:lnSpc>
                <a:spcPct val="150000"/>
              </a:lnSpc>
            </a:pPr>
            <a:r>
              <a:rPr lang="en-US" sz="900" dirty="0" err="1"/>
              <a:t>Benzin</a:t>
            </a:r>
            <a:r>
              <a:rPr lang="en-US" sz="900" dirty="0"/>
              <a:t> ve </a:t>
            </a:r>
            <a:r>
              <a:rPr lang="en-US" sz="900" dirty="0" err="1"/>
              <a:t>gıda</a:t>
            </a:r>
            <a:r>
              <a:rPr lang="en-US" sz="900" dirty="0"/>
              <a:t> fiyatları </a:t>
            </a:r>
            <a:r>
              <a:rPr lang="en-US" sz="900" dirty="0" err="1"/>
              <a:t>Kasım</a:t>
            </a:r>
            <a:r>
              <a:rPr lang="en-US" sz="900" dirty="0"/>
              <a:t> </a:t>
            </a:r>
            <a:r>
              <a:rPr lang="en-US" sz="900" dirty="0" err="1"/>
              <a:t>ayında</a:t>
            </a:r>
            <a:r>
              <a:rPr lang="en-US" sz="900" dirty="0"/>
              <a:t> </a:t>
            </a:r>
            <a:r>
              <a:rPr lang="en-US" sz="900" dirty="0" err="1"/>
              <a:t>Birleşik</a:t>
            </a:r>
            <a:r>
              <a:rPr lang="en-US" sz="900" dirty="0"/>
              <a:t> </a:t>
            </a:r>
            <a:r>
              <a:rPr lang="en-US" sz="900" dirty="0" err="1"/>
              <a:t>Krallık'ta</a:t>
            </a:r>
            <a:r>
              <a:rPr lang="en-US" sz="900" dirty="0"/>
              <a:t> </a:t>
            </a:r>
            <a:r>
              <a:rPr lang="en-US" sz="900" dirty="0" err="1"/>
              <a:t>enflasyonun</a:t>
            </a:r>
            <a:r>
              <a:rPr lang="en-US" sz="900" dirty="0"/>
              <a:t> son iki yılın </a:t>
            </a:r>
            <a:r>
              <a:rPr lang="en-US" sz="900" dirty="0" err="1"/>
              <a:t>en</a:t>
            </a:r>
            <a:r>
              <a:rPr lang="en-US" sz="900" dirty="0"/>
              <a:t> </a:t>
            </a:r>
            <a:r>
              <a:rPr lang="en-US" sz="900" dirty="0" err="1"/>
              <a:t>düşük</a:t>
            </a:r>
            <a:r>
              <a:rPr lang="en-US" sz="900" dirty="0"/>
              <a:t> </a:t>
            </a:r>
            <a:r>
              <a:rPr lang="en-US" sz="900" dirty="0" err="1"/>
              <a:t>seviyesine</a:t>
            </a:r>
            <a:r>
              <a:rPr lang="en-US" sz="900" dirty="0"/>
              <a:t> </a:t>
            </a:r>
            <a:r>
              <a:rPr lang="en-US" sz="900" dirty="0" err="1"/>
              <a:t>inmesini</a:t>
            </a:r>
            <a:r>
              <a:rPr lang="en-US" sz="900" dirty="0"/>
              <a:t> </a:t>
            </a:r>
            <a:r>
              <a:rPr lang="en-US" sz="900" dirty="0" err="1"/>
              <a:t>sağlayarak</a:t>
            </a:r>
            <a:r>
              <a:rPr lang="en-US" sz="900" dirty="0"/>
              <a:t> Noel </a:t>
            </a:r>
            <a:r>
              <a:rPr lang="en-US" sz="900" dirty="0" err="1"/>
              <a:t>öncesinde</a:t>
            </a:r>
            <a:r>
              <a:rPr lang="en-US" sz="900" dirty="0"/>
              <a:t> </a:t>
            </a:r>
            <a:r>
              <a:rPr lang="en-US" sz="900" dirty="0" err="1"/>
              <a:t>hane</a:t>
            </a:r>
            <a:r>
              <a:rPr lang="en-US" sz="900" dirty="0"/>
              <a:t> </a:t>
            </a:r>
            <a:r>
              <a:rPr lang="en-US" sz="900" dirty="0" err="1"/>
              <a:t>halkı</a:t>
            </a:r>
            <a:r>
              <a:rPr lang="en-US" sz="900" dirty="0"/>
              <a:t> </a:t>
            </a:r>
            <a:r>
              <a:rPr lang="en-US" sz="900" dirty="0" err="1"/>
              <a:t>üzerindeki</a:t>
            </a:r>
            <a:r>
              <a:rPr lang="en-US" sz="900" dirty="0"/>
              <a:t> </a:t>
            </a:r>
            <a:r>
              <a:rPr lang="en-US" sz="900" dirty="0" err="1"/>
              <a:t>baskıyı</a:t>
            </a:r>
            <a:r>
              <a:rPr lang="en-US" sz="900" dirty="0"/>
              <a:t> bir miktar </a:t>
            </a:r>
            <a:r>
              <a:rPr lang="en-US" sz="900" dirty="0" err="1"/>
              <a:t>hafifletti</a:t>
            </a:r>
            <a:r>
              <a:rPr lang="en-US" sz="900" dirty="0" smtClean="0"/>
              <a:t>.</a:t>
            </a:r>
            <a:endParaRPr lang="en-US" sz="900" dirty="0"/>
          </a:p>
          <a:p>
            <a:pPr algn="just">
              <a:lnSpc>
                <a:spcPct val="150000"/>
              </a:lnSpc>
            </a:pPr>
            <a:r>
              <a:rPr lang="en-US" sz="900" dirty="0" err="1"/>
              <a:t>Ülkede</a:t>
            </a:r>
            <a:r>
              <a:rPr lang="en-US" sz="900" dirty="0"/>
              <a:t> </a:t>
            </a:r>
            <a:r>
              <a:rPr lang="en-US" sz="900" dirty="0" err="1"/>
              <a:t>tüketici</a:t>
            </a:r>
            <a:r>
              <a:rPr lang="en-US" sz="900" dirty="0"/>
              <a:t> fiyatları </a:t>
            </a:r>
            <a:r>
              <a:rPr lang="en-US" sz="900" dirty="0" err="1"/>
              <a:t>Kasım'da</a:t>
            </a:r>
            <a:r>
              <a:rPr lang="en-US" sz="900" dirty="0"/>
              <a:t>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önceki</a:t>
            </a:r>
            <a:r>
              <a:rPr lang="en-US" sz="900" dirty="0"/>
              <a:t> </a:t>
            </a:r>
            <a:r>
              <a:rPr lang="en-US" sz="900" dirty="0" err="1"/>
              <a:t>yıla</a:t>
            </a:r>
            <a:r>
              <a:rPr lang="en-US" sz="900" dirty="0"/>
              <a:t> göre </a:t>
            </a:r>
            <a:r>
              <a:rPr lang="en-US" sz="900" dirty="0" err="1"/>
              <a:t>yüzde</a:t>
            </a:r>
            <a:r>
              <a:rPr lang="en-US" sz="900" dirty="0"/>
              <a:t> </a:t>
            </a:r>
            <a:r>
              <a:rPr lang="en-US" sz="900" b="1" dirty="0"/>
              <a:t>3,9 </a:t>
            </a:r>
            <a:r>
              <a:rPr lang="en-US" sz="900" dirty="0" err="1"/>
              <a:t>arttı</a:t>
            </a:r>
            <a:r>
              <a:rPr lang="en-US" sz="900" dirty="0"/>
              <a:t>. </a:t>
            </a:r>
            <a:r>
              <a:rPr lang="en-US" sz="900" dirty="0" err="1"/>
              <a:t>İngiltere'deki</a:t>
            </a:r>
            <a:r>
              <a:rPr lang="en-US" sz="900" dirty="0"/>
              <a:t> </a:t>
            </a:r>
            <a:r>
              <a:rPr lang="en-US" sz="900" dirty="0" err="1"/>
              <a:t>hayat</a:t>
            </a:r>
            <a:r>
              <a:rPr lang="en-US" sz="900" dirty="0"/>
              <a:t> </a:t>
            </a:r>
            <a:r>
              <a:rPr lang="en-US" sz="900" dirty="0" err="1"/>
              <a:t>pahalılığı</a:t>
            </a:r>
            <a:r>
              <a:rPr lang="en-US" sz="900" dirty="0"/>
              <a:t> </a:t>
            </a:r>
            <a:r>
              <a:rPr lang="en-US" sz="900" dirty="0" err="1"/>
              <a:t>krizinin</a:t>
            </a:r>
            <a:r>
              <a:rPr lang="en-US" sz="900" dirty="0"/>
              <a:t> </a:t>
            </a:r>
            <a:r>
              <a:rPr lang="en-US" sz="900" dirty="0" err="1"/>
              <a:t>en</a:t>
            </a:r>
            <a:r>
              <a:rPr lang="en-US" sz="900" dirty="0"/>
              <a:t> </a:t>
            </a:r>
            <a:r>
              <a:rPr lang="en-US" sz="900" dirty="0" err="1"/>
              <a:t>büyük</a:t>
            </a:r>
            <a:r>
              <a:rPr lang="en-US" sz="900" dirty="0"/>
              <a:t> </a:t>
            </a:r>
            <a:r>
              <a:rPr lang="en-US" sz="900" dirty="0" err="1"/>
              <a:t>nedenlerinden</a:t>
            </a:r>
            <a:r>
              <a:rPr lang="en-US" sz="900" dirty="0"/>
              <a:t> </a:t>
            </a:r>
            <a:r>
              <a:rPr lang="en-US" sz="900" dirty="0" err="1"/>
              <a:t>biri</a:t>
            </a:r>
            <a:r>
              <a:rPr lang="en-US" sz="900" dirty="0"/>
              <a:t> </a:t>
            </a:r>
            <a:r>
              <a:rPr lang="en-US" sz="900" dirty="0" err="1"/>
              <a:t>olan</a:t>
            </a:r>
            <a:r>
              <a:rPr lang="en-US" sz="900" dirty="0"/>
              <a:t> </a:t>
            </a:r>
            <a:r>
              <a:rPr lang="en-US" sz="900" dirty="0" err="1"/>
              <a:t>gıda</a:t>
            </a:r>
            <a:r>
              <a:rPr lang="en-US" sz="900" dirty="0"/>
              <a:t> fiyatları </a:t>
            </a:r>
            <a:r>
              <a:rPr lang="en-US" sz="900" dirty="0" err="1"/>
              <a:t>enflasyonu</a:t>
            </a:r>
            <a:r>
              <a:rPr lang="en-US" sz="900" dirty="0"/>
              <a:t> </a:t>
            </a:r>
            <a:r>
              <a:rPr lang="en-US" sz="900" dirty="0" err="1"/>
              <a:t>Haziran</a:t>
            </a:r>
            <a:r>
              <a:rPr lang="en-US" sz="900" dirty="0"/>
              <a:t> 2022'den </a:t>
            </a:r>
            <a:r>
              <a:rPr lang="en-US" sz="900" dirty="0" err="1"/>
              <a:t>bu</a:t>
            </a:r>
            <a:r>
              <a:rPr lang="en-US" sz="900" dirty="0"/>
              <a:t> </a:t>
            </a:r>
            <a:r>
              <a:rPr lang="en-US" sz="900" dirty="0" err="1"/>
              <a:t>yana</a:t>
            </a:r>
            <a:r>
              <a:rPr lang="en-US" sz="900" dirty="0"/>
              <a:t> ilk </a:t>
            </a:r>
            <a:r>
              <a:rPr lang="en-US" sz="900" dirty="0" err="1"/>
              <a:t>kez</a:t>
            </a:r>
            <a:r>
              <a:rPr lang="en-US" sz="900" dirty="0"/>
              <a:t> tek </a:t>
            </a:r>
            <a:r>
              <a:rPr lang="en-US" sz="900" dirty="0" err="1"/>
              <a:t>haneli</a:t>
            </a:r>
            <a:r>
              <a:rPr lang="en-US" sz="900" dirty="0"/>
              <a:t> </a:t>
            </a:r>
            <a:r>
              <a:rPr lang="en-US" sz="900" dirty="0" err="1"/>
              <a:t>rakamlara</a:t>
            </a:r>
            <a:r>
              <a:rPr lang="en-US" sz="900" dirty="0"/>
              <a:t> </a:t>
            </a:r>
            <a:r>
              <a:rPr lang="en-US" sz="900" dirty="0" err="1"/>
              <a:t>geriledi</a:t>
            </a:r>
            <a:r>
              <a:rPr lang="en-US" sz="9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900" dirty="0" err="1"/>
              <a:t>İngiltere</a:t>
            </a:r>
            <a:r>
              <a:rPr lang="en-US" sz="900" dirty="0"/>
              <a:t> Merkez Bankası </a:t>
            </a:r>
            <a:r>
              <a:rPr lang="en-US" sz="900" dirty="0" err="1"/>
              <a:t>Başkanı</a:t>
            </a:r>
            <a:r>
              <a:rPr lang="en-US" sz="900" dirty="0"/>
              <a:t> Andrew </a:t>
            </a:r>
            <a:r>
              <a:rPr lang="en-US" sz="900" dirty="0" err="1"/>
              <a:t>Bailey'nin</a:t>
            </a:r>
            <a:r>
              <a:rPr lang="en-US" sz="900" dirty="0"/>
              <a:t> merkez </a:t>
            </a:r>
            <a:r>
              <a:rPr lang="en-US" sz="900" dirty="0" err="1"/>
              <a:t>bankasının</a:t>
            </a:r>
            <a:r>
              <a:rPr lang="en-US" sz="900" dirty="0"/>
              <a:t> daha </a:t>
            </a:r>
            <a:r>
              <a:rPr lang="en-US" sz="900" dirty="0" err="1"/>
              <a:t>uzun</a:t>
            </a:r>
            <a:r>
              <a:rPr lang="en-US" sz="900" dirty="0"/>
              <a:t> </a:t>
            </a:r>
            <a:r>
              <a:rPr lang="en-US" sz="900" dirty="0" err="1"/>
              <a:t>süre</a:t>
            </a:r>
            <a:r>
              <a:rPr lang="en-US" sz="900" dirty="0"/>
              <a:t> daha </a:t>
            </a:r>
            <a:r>
              <a:rPr lang="en-US" sz="900" dirty="0" err="1"/>
              <a:t>yüksek</a:t>
            </a:r>
            <a:r>
              <a:rPr lang="en-US" sz="900" dirty="0"/>
              <a:t> </a:t>
            </a:r>
            <a:r>
              <a:rPr lang="en-US" sz="900" dirty="0" err="1"/>
              <a:t>politika</a:t>
            </a:r>
            <a:r>
              <a:rPr lang="en-US" sz="900" dirty="0"/>
              <a:t> </a:t>
            </a:r>
            <a:r>
              <a:rPr lang="en-US" sz="900" dirty="0" err="1"/>
              <a:t>mesajında</a:t>
            </a:r>
            <a:r>
              <a:rPr lang="en-US" sz="900" dirty="0"/>
              <a:t> </a:t>
            </a:r>
            <a:r>
              <a:rPr lang="en-US" sz="900" dirty="0" err="1"/>
              <a:t>ısrar</a:t>
            </a:r>
            <a:r>
              <a:rPr lang="en-US" sz="900" dirty="0"/>
              <a:t> </a:t>
            </a:r>
            <a:r>
              <a:rPr lang="en-US" sz="900" dirty="0" err="1"/>
              <a:t>etmesine</a:t>
            </a:r>
            <a:r>
              <a:rPr lang="en-US" sz="900" dirty="0"/>
              <a:t> </a:t>
            </a:r>
            <a:r>
              <a:rPr lang="en-US" sz="900" dirty="0" err="1"/>
              <a:t>rağmen</a:t>
            </a:r>
            <a:r>
              <a:rPr lang="en-US" sz="900" dirty="0"/>
              <a:t> </a:t>
            </a:r>
            <a:r>
              <a:rPr lang="en-US" sz="900" dirty="0" err="1"/>
              <a:t>yatırımcılar</a:t>
            </a:r>
            <a:r>
              <a:rPr lang="en-US" sz="900" dirty="0"/>
              <a:t> </a:t>
            </a:r>
            <a:r>
              <a:rPr lang="en-US" sz="900" dirty="0" err="1"/>
              <a:t>şu</a:t>
            </a:r>
            <a:r>
              <a:rPr lang="en-US" sz="900" dirty="0"/>
              <a:t> anda 2024 </a:t>
            </a:r>
            <a:r>
              <a:rPr lang="en-US" sz="900" dirty="0" err="1"/>
              <a:t>yılında</a:t>
            </a:r>
            <a:r>
              <a:rPr lang="en-US" sz="900" dirty="0"/>
              <a:t> </a:t>
            </a:r>
            <a:r>
              <a:rPr lang="en-US" sz="900" dirty="0" err="1"/>
              <a:t>beş</a:t>
            </a:r>
            <a:r>
              <a:rPr lang="en-US" sz="900" dirty="0"/>
              <a:t> </a:t>
            </a:r>
            <a:r>
              <a:rPr lang="en-US" sz="900" dirty="0" err="1"/>
              <a:t>çeyrek</a:t>
            </a:r>
            <a:r>
              <a:rPr lang="en-US" sz="900" dirty="0"/>
              <a:t> </a:t>
            </a:r>
            <a:r>
              <a:rPr lang="en-US" sz="900" dirty="0" err="1"/>
              <a:t>puanlık</a:t>
            </a:r>
            <a:r>
              <a:rPr lang="en-US" sz="900" dirty="0"/>
              <a:t> </a:t>
            </a:r>
            <a:r>
              <a:rPr lang="en-US" sz="900" dirty="0" err="1"/>
              <a:t>faiz</a:t>
            </a:r>
            <a:r>
              <a:rPr lang="en-US" sz="900" dirty="0"/>
              <a:t> </a:t>
            </a:r>
            <a:r>
              <a:rPr lang="en-US" sz="900" dirty="0" err="1"/>
              <a:t>indirimi</a:t>
            </a:r>
            <a:r>
              <a:rPr lang="en-US" sz="900" dirty="0"/>
              <a:t> </a:t>
            </a:r>
            <a:r>
              <a:rPr lang="en-US" sz="900" dirty="0" err="1" smtClean="0"/>
              <a:t>bekliyor</a:t>
            </a:r>
            <a:r>
              <a:rPr lang="en-US" sz="900" dirty="0" smtClean="0"/>
              <a:t>. </a:t>
            </a:r>
            <a:r>
              <a:rPr lang="en-US" sz="900" dirty="0" err="1" smtClean="0"/>
              <a:t>Enflasyon</a:t>
            </a:r>
            <a:r>
              <a:rPr lang="en-US" sz="900" dirty="0"/>
              <a:t>, </a:t>
            </a:r>
            <a:r>
              <a:rPr lang="en-US" sz="900" dirty="0" err="1"/>
              <a:t>BOE'nin</a:t>
            </a:r>
            <a:r>
              <a:rPr lang="en-US" sz="900" dirty="0"/>
              <a:t> </a:t>
            </a:r>
            <a:r>
              <a:rPr lang="en-US" sz="900" dirty="0" err="1"/>
              <a:t>yüzde</a:t>
            </a:r>
            <a:r>
              <a:rPr lang="en-US" sz="900" dirty="0"/>
              <a:t> 2'lik </a:t>
            </a:r>
            <a:r>
              <a:rPr lang="en-US" sz="900" dirty="0" err="1"/>
              <a:t>hedefinin</a:t>
            </a:r>
            <a:r>
              <a:rPr lang="en-US" sz="900" dirty="0"/>
              <a:t> </a:t>
            </a:r>
            <a:r>
              <a:rPr lang="en-US" sz="900" dirty="0" err="1"/>
              <a:t>neredeyse</a:t>
            </a:r>
            <a:r>
              <a:rPr lang="en-US" sz="900" dirty="0"/>
              <a:t> iki </a:t>
            </a:r>
            <a:r>
              <a:rPr lang="en-US" sz="900" dirty="0" err="1"/>
              <a:t>katı</a:t>
            </a:r>
            <a:r>
              <a:rPr lang="en-US" sz="900" dirty="0"/>
              <a:t>. </a:t>
            </a:r>
          </a:p>
          <a:p>
            <a:pPr algn="just">
              <a:lnSpc>
                <a:spcPct val="150000"/>
              </a:lnSpc>
            </a:pPr>
            <a:endParaRPr lang="en-US" sz="900" dirty="0"/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900" b="1" dirty="0"/>
              <a:t>Euro </a:t>
            </a:r>
            <a:r>
              <a:rPr lang="en-US" sz="900" b="1" dirty="0" err="1"/>
              <a:t>Bölgesi</a:t>
            </a:r>
            <a:r>
              <a:rPr lang="en-US" sz="900" b="1" dirty="0"/>
              <a:t> TÜFE </a:t>
            </a:r>
          </a:p>
          <a:p>
            <a:pPr algn="just">
              <a:lnSpc>
                <a:spcPct val="150000"/>
              </a:lnSpc>
            </a:pPr>
            <a:r>
              <a:rPr lang="en-US" sz="900" dirty="0" err="1"/>
              <a:t>Avrupa</a:t>
            </a:r>
            <a:r>
              <a:rPr lang="en-US" sz="900" dirty="0"/>
              <a:t> </a:t>
            </a:r>
            <a:r>
              <a:rPr lang="en-US" sz="900" dirty="0" err="1"/>
              <a:t>İstatistik</a:t>
            </a:r>
            <a:r>
              <a:rPr lang="en-US" sz="900" dirty="0"/>
              <a:t> </a:t>
            </a:r>
            <a:r>
              <a:rPr lang="en-US" sz="900" dirty="0" err="1"/>
              <a:t>Ofisi</a:t>
            </a:r>
            <a:r>
              <a:rPr lang="en-US" sz="900" dirty="0"/>
              <a:t> , Euro </a:t>
            </a:r>
            <a:r>
              <a:rPr lang="en-US" sz="900" dirty="0" err="1"/>
              <a:t>Bölgesi'nin</a:t>
            </a:r>
            <a:r>
              <a:rPr lang="en-US" sz="900" dirty="0"/>
              <a:t> fiyat </a:t>
            </a:r>
            <a:r>
              <a:rPr lang="en-US" sz="900" dirty="0" err="1"/>
              <a:t>artışlarına</a:t>
            </a:r>
            <a:r>
              <a:rPr lang="en-US" sz="900" dirty="0"/>
              <a:t> </a:t>
            </a:r>
            <a:r>
              <a:rPr lang="en-US" sz="900" dirty="0" err="1"/>
              <a:t>ilişkin</a:t>
            </a:r>
            <a:r>
              <a:rPr lang="en-US" sz="900" dirty="0"/>
              <a:t> </a:t>
            </a:r>
            <a:r>
              <a:rPr lang="en-US" sz="900" dirty="0" err="1"/>
              <a:t>Kasım</a:t>
            </a:r>
            <a:r>
              <a:rPr lang="en-US" sz="900" dirty="0"/>
              <a:t> </a:t>
            </a:r>
            <a:r>
              <a:rPr lang="en-US" sz="900" dirty="0" err="1"/>
              <a:t>ayı</a:t>
            </a:r>
            <a:r>
              <a:rPr lang="en-US" sz="900" dirty="0"/>
              <a:t> </a:t>
            </a:r>
            <a:r>
              <a:rPr lang="en-US" sz="900" dirty="0" err="1"/>
              <a:t>nihai</a:t>
            </a:r>
            <a:r>
              <a:rPr lang="en-US" sz="900" dirty="0"/>
              <a:t> </a:t>
            </a:r>
            <a:r>
              <a:rPr lang="en-US" sz="900" dirty="0" err="1"/>
              <a:t>verilerini</a:t>
            </a:r>
            <a:r>
              <a:rPr lang="en-US" sz="900" dirty="0"/>
              <a:t> </a:t>
            </a:r>
            <a:r>
              <a:rPr lang="en-US" sz="900" dirty="0" err="1"/>
              <a:t>açıkladı</a:t>
            </a:r>
            <a:r>
              <a:rPr lang="en-US" sz="9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900" dirty="0"/>
              <a:t>Buna göre, Euro </a:t>
            </a:r>
            <a:r>
              <a:rPr lang="en-US" sz="900" dirty="0" err="1"/>
              <a:t>Bölgesi'nde</a:t>
            </a:r>
            <a:r>
              <a:rPr lang="en-US" sz="900" dirty="0"/>
              <a:t> </a:t>
            </a:r>
            <a:r>
              <a:rPr lang="en-US" sz="900" dirty="0" err="1"/>
              <a:t>Ekim'de</a:t>
            </a:r>
            <a:r>
              <a:rPr lang="en-US" sz="900" dirty="0"/>
              <a:t> </a:t>
            </a:r>
            <a:r>
              <a:rPr lang="en-US" sz="900" dirty="0" err="1"/>
              <a:t>yüzde</a:t>
            </a:r>
            <a:r>
              <a:rPr lang="en-US" sz="900" dirty="0"/>
              <a:t> 2,9 </a:t>
            </a:r>
            <a:r>
              <a:rPr lang="en-US" sz="900" dirty="0" err="1"/>
              <a:t>olan</a:t>
            </a:r>
            <a:r>
              <a:rPr lang="en-US" sz="900" dirty="0"/>
              <a:t> </a:t>
            </a:r>
            <a:r>
              <a:rPr lang="en-US" sz="900" dirty="0" err="1"/>
              <a:t>yıllık</a:t>
            </a:r>
            <a:r>
              <a:rPr lang="en-US" sz="900" dirty="0"/>
              <a:t> </a:t>
            </a:r>
            <a:r>
              <a:rPr lang="en-US" sz="900" dirty="0" err="1"/>
              <a:t>enflasyon,Kasım'da</a:t>
            </a:r>
            <a:r>
              <a:rPr lang="en-US" sz="900" dirty="0"/>
              <a:t> </a:t>
            </a:r>
            <a:r>
              <a:rPr lang="en-US" sz="900" dirty="0" err="1"/>
              <a:t>yüzde</a:t>
            </a:r>
            <a:r>
              <a:rPr lang="en-US" sz="900" dirty="0"/>
              <a:t> </a:t>
            </a:r>
            <a:r>
              <a:rPr lang="en-US" sz="900" b="1" dirty="0"/>
              <a:t>2,4</a:t>
            </a:r>
            <a:r>
              <a:rPr lang="en-US" sz="900" dirty="0"/>
              <a:t>’e </a:t>
            </a:r>
            <a:r>
              <a:rPr lang="en-US" sz="900" dirty="0" err="1"/>
              <a:t>geriledi</a:t>
            </a:r>
            <a:r>
              <a:rPr lang="en-US" sz="9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900" dirty="0"/>
              <a:t>Euro </a:t>
            </a:r>
            <a:r>
              <a:rPr lang="en-US" sz="900" dirty="0" err="1"/>
              <a:t>Bölgesi'nde</a:t>
            </a:r>
            <a:r>
              <a:rPr lang="en-US" sz="900" dirty="0"/>
              <a:t> TÜFE, </a:t>
            </a:r>
            <a:r>
              <a:rPr lang="en-US" sz="900" dirty="0" err="1"/>
              <a:t>Kasım'da</a:t>
            </a:r>
            <a:r>
              <a:rPr lang="en-US" sz="900" dirty="0"/>
              <a:t>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önceki</a:t>
            </a:r>
            <a:r>
              <a:rPr lang="en-US" sz="900" dirty="0"/>
              <a:t> </a:t>
            </a:r>
            <a:r>
              <a:rPr lang="en-US" sz="900" dirty="0" err="1"/>
              <a:t>aya</a:t>
            </a:r>
            <a:r>
              <a:rPr lang="en-US" sz="900" dirty="0"/>
              <a:t> göre </a:t>
            </a:r>
            <a:r>
              <a:rPr lang="en-US" sz="900" dirty="0" err="1"/>
              <a:t>ise</a:t>
            </a:r>
            <a:r>
              <a:rPr lang="en-US" sz="900" dirty="0"/>
              <a:t> </a:t>
            </a:r>
            <a:r>
              <a:rPr lang="en-US" sz="900" dirty="0" err="1"/>
              <a:t>yüzde</a:t>
            </a:r>
            <a:r>
              <a:rPr lang="en-US" sz="900" dirty="0"/>
              <a:t> 0,6 </a:t>
            </a:r>
            <a:r>
              <a:rPr lang="en-US" sz="900" dirty="0" err="1"/>
              <a:t>düşüş</a:t>
            </a:r>
            <a:r>
              <a:rPr lang="en-US" sz="900" dirty="0"/>
              <a:t> </a:t>
            </a:r>
            <a:r>
              <a:rPr lang="en-US" sz="900" dirty="0" err="1"/>
              <a:t>kaydetti</a:t>
            </a:r>
            <a:r>
              <a:rPr lang="en-US" sz="9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900" dirty="0"/>
              <a:t>Euro </a:t>
            </a:r>
            <a:r>
              <a:rPr lang="en-US" sz="900" dirty="0" err="1"/>
              <a:t>Bölgesi'nin</a:t>
            </a:r>
            <a:r>
              <a:rPr lang="en-US" sz="900" dirty="0"/>
              <a:t> </a:t>
            </a:r>
            <a:r>
              <a:rPr lang="en-US" sz="900" dirty="0" err="1"/>
              <a:t>gıda</a:t>
            </a:r>
            <a:r>
              <a:rPr lang="en-US" sz="900" dirty="0"/>
              <a:t> ve </a:t>
            </a:r>
            <a:r>
              <a:rPr lang="en-US" sz="900" dirty="0" err="1"/>
              <a:t>enerji</a:t>
            </a:r>
            <a:r>
              <a:rPr lang="en-US" sz="900" dirty="0"/>
              <a:t> hariç </a:t>
            </a:r>
            <a:r>
              <a:rPr lang="en-US" sz="900" dirty="0" err="1"/>
              <a:t>tutularak</a:t>
            </a:r>
            <a:r>
              <a:rPr lang="en-US" sz="900" dirty="0"/>
              <a:t> </a:t>
            </a:r>
            <a:r>
              <a:rPr lang="en-US" sz="900" dirty="0" err="1"/>
              <a:t>hesaplanan</a:t>
            </a:r>
            <a:r>
              <a:rPr lang="en-US" sz="900" dirty="0"/>
              <a:t> </a:t>
            </a:r>
            <a:r>
              <a:rPr lang="en-US" sz="900" dirty="0" err="1"/>
              <a:t>çekirdek</a:t>
            </a:r>
            <a:r>
              <a:rPr lang="en-US" sz="900" dirty="0"/>
              <a:t> </a:t>
            </a:r>
            <a:r>
              <a:rPr lang="en-US" sz="900" dirty="0" err="1"/>
              <a:t>enflasyon</a:t>
            </a:r>
            <a:r>
              <a:rPr lang="en-US" sz="900" dirty="0"/>
              <a:t> </a:t>
            </a:r>
            <a:r>
              <a:rPr lang="en-US" sz="900" dirty="0" err="1"/>
              <a:t>oranı</a:t>
            </a:r>
            <a:r>
              <a:rPr lang="en-US" sz="900" dirty="0"/>
              <a:t>, </a:t>
            </a:r>
            <a:r>
              <a:rPr lang="en-US" sz="900" dirty="0" err="1"/>
              <a:t>Ekim'de</a:t>
            </a:r>
            <a:r>
              <a:rPr lang="en-US" sz="900" dirty="0"/>
              <a:t> </a:t>
            </a:r>
            <a:r>
              <a:rPr lang="en-US" sz="900" dirty="0" err="1"/>
              <a:t>yüzde</a:t>
            </a:r>
            <a:r>
              <a:rPr lang="en-US" sz="900" dirty="0"/>
              <a:t> 5 </a:t>
            </a:r>
            <a:r>
              <a:rPr lang="en-US" sz="900" dirty="0" err="1"/>
              <a:t>iken</a:t>
            </a:r>
            <a:r>
              <a:rPr lang="en-US" sz="900" dirty="0"/>
              <a:t> </a:t>
            </a:r>
            <a:r>
              <a:rPr lang="en-US" sz="900" dirty="0" err="1"/>
              <a:t>Kasım'da</a:t>
            </a:r>
            <a:r>
              <a:rPr lang="en-US" sz="900" dirty="0"/>
              <a:t> </a:t>
            </a:r>
            <a:r>
              <a:rPr lang="en-US" sz="900" dirty="0" err="1"/>
              <a:t>yüzde</a:t>
            </a:r>
            <a:r>
              <a:rPr lang="en-US" sz="900" dirty="0"/>
              <a:t> 4,3'e </a:t>
            </a:r>
            <a:r>
              <a:rPr lang="en-US" sz="900" dirty="0" err="1" smtClean="0"/>
              <a:t>geriledi.Enerji</a:t>
            </a:r>
            <a:r>
              <a:rPr lang="en-US" sz="900" dirty="0" smtClean="0"/>
              <a:t> </a:t>
            </a:r>
            <a:r>
              <a:rPr lang="en-US" sz="900" dirty="0"/>
              <a:t>fiyatları </a:t>
            </a:r>
            <a:r>
              <a:rPr lang="en-US" sz="900" dirty="0" err="1"/>
              <a:t>ise</a:t>
            </a:r>
            <a:r>
              <a:rPr lang="en-US" sz="900" dirty="0"/>
              <a:t> </a:t>
            </a:r>
            <a:r>
              <a:rPr lang="en-US" sz="900" dirty="0" err="1"/>
              <a:t>Kasım'da</a:t>
            </a:r>
            <a:r>
              <a:rPr lang="en-US" sz="900" dirty="0"/>
              <a:t> </a:t>
            </a:r>
            <a:r>
              <a:rPr lang="en-US" sz="900" dirty="0" err="1"/>
              <a:t>geçen</a:t>
            </a:r>
            <a:r>
              <a:rPr lang="en-US" sz="900" dirty="0"/>
              <a:t> yılın aynı </a:t>
            </a:r>
            <a:r>
              <a:rPr lang="en-US" sz="900" dirty="0" err="1"/>
              <a:t>dönemine</a:t>
            </a:r>
            <a:r>
              <a:rPr lang="en-US" sz="900" dirty="0"/>
              <a:t> göre </a:t>
            </a:r>
            <a:r>
              <a:rPr lang="en-US" sz="900" dirty="0" err="1"/>
              <a:t>yüzde</a:t>
            </a:r>
            <a:r>
              <a:rPr lang="en-US" sz="900" dirty="0"/>
              <a:t> 11,5 </a:t>
            </a:r>
            <a:r>
              <a:rPr lang="en-US" sz="900" dirty="0" err="1"/>
              <a:t>düştü</a:t>
            </a:r>
            <a:r>
              <a:rPr lang="en-US" sz="9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900" dirty="0" err="1"/>
              <a:t>Enflasyonun</a:t>
            </a:r>
            <a:r>
              <a:rPr lang="en-US" sz="900" dirty="0"/>
              <a:t> </a:t>
            </a:r>
            <a:r>
              <a:rPr lang="en-US" sz="900" dirty="0" err="1"/>
              <a:t>ana</a:t>
            </a:r>
            <a:r>
              <a:rPr lang="en-US" sz="900" dirty="0"/>
              <a:t> </a:t>
            </a:r>
            <a:r>
              <a:rPr lang="en-US" sz="900" dirty="0" err="1"/>
              <a:t>bileşenlerine</a:t>
            </a:r>
            <a:r>
              <a:rPr lang="en-US" sz="900" dirty="0"/>
              <a:t> </a:t>
            </a:r>
            <a:r>
              <a:rPr lang="en-US" sz="900" dirty="0" err="1"/>
              <a:t>bakıldığında</a:t>
            </a:r>
            <a:r>
              <a:rPr lang="en-US" sz="900" dirty="0"/>
              <a:t>, </a:t>
            </a:r>
            <a:r>
              <a:rPr lang="en-US" sz="900" dirty="0" err="1"/>
              <a:t>en</a:t>
            </a:r>
            <a:r>
              <a:rPr lang="en-US" sz="900" dirty="0"/>
              <a:t> </a:t>
            </a:r>
            <a:r>
              <a:rPr lang="en-US" sz="900" dirty="0" err="1"/>
              <a:t>yüksek</a:t>
            </a:r>
            <a:r>
              <a:rPr lang="en-US" sz="900" dirty="0"/>
              <a:t> </a:t>
            </a:r>
            <a:r>
              <a:rPr lang="en-US" sz="900" dirty="0" err="1"/>
              <a:t>yıllık</a:t>
            </a:r>
            <a:r>
              <a:rPr lang="en-US" sz="900" dirty="0"/>
              <a:t> </a:t>
            </a:r>
            <a:r>
              <a:rPr lang="en-US" sz="900" dirty="0" err="1"/>
              <a:t>enflasyon</a:t>
            </a:r>
            <a:r>
              <a:rPr lang="en-US" sz="900" dirty="0"/>
              <a:t> </a:t>
            </a:r>
            <a:r>
              <a:rPr lang="en-US" sz="900" dirty="0" err="1"/>
              <a:t>yüzde</a:t>
            </a:r>
            <a:r>
              <a:rPr lang="en-US" sz="900" dirty="0"/>
              <a:t> 7,1 </a:t>
            </a:r>
            <a:r>
              <a:rPr lang="en-US" sz="900" dirty="0" err="1"/>
              <a:t>ile</a:t>
            </a:r>
            <a:r>
              <a:rPr lang="en-US" sz="900" dirty="0"/>
              <a:t> </a:t>
            </a:r>
            <a:r>
              <a:rPr lang="en-US" sz="900" dirty="0" err="1"/>
              <a:t>gıda</a:t>
            </a:r>
            <a:r>
              <a:rPr lang="en-US" sz="900" dirty="0"/>
              <a:t>, </a:t>
            </a:r>
            <a:r>
              <a:rPr lang="en-US" sz="900" dirty="0" err="1"/>
              <a:t>alkol</a:t>
            </a:r>
            <a:r>
              <a:rPr lang="en-US" sz="900" dirty="0"/>
              <a:t> ve </a:t>
            </a:r>
            <a:r>
              <a:rPr lang="en-US" sz="900" dirty="0" err="1"/>
              <a:t>tütün</a:t>
            </a:r>
            <a:r>
              <a:rPr lang="en-US" sz="900" dirty="0"/>
              <a:t> </a:t>
            </a:r>
            <a:r>
              <a:rPr lang="en-US" sz="900" dirty="0" err="1"/>
              <a:t>ürünlerinde</a:t>
            </a:r>
            <a:r>
              <a:rPr lang="en-US" sz="900" dirty="0"/>
              <a:t> </a:t>
            </a:r>
            <a:r>
              <a:rPr lang="en-US" sz="900" dirty="0" err="1"/>
              <a:t>gerçekleşti</a:t>
            </a:r>
            <a:r>
              <a:rPr lang="en-US" sz="9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060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211571</TotalTime>
  <Words>651</Words>
  <Application>Microsoft Office PowerPoint</Application>
  <PresentationFormat>Custom</PresentationFormat>
  <Paragraphs>93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Ziyaret Programı</dc:title>
  <dc:creator>Nagihan Kargın</dc:creator>
  <cp:lastModifiedBy>Nagihan Kargın</cp:lastModifiedBy>
  <cp:revision>3803</cp:revision>
  <cp:lastPrinted>2020-06-19T08:48:54Z</cp:lastPrinted>
  <dcterms:created xsi:type="dcterms:W3CDTF">2013-11-22T11:55:19Z</dcterms:created>
  <dcterms:modified xsi:type="dcterms:W3CDTF">2024-05-07T09:38:40Z</dcterms:modified>
</cp:coreProperties>
</file>