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6" r:id="rId1"/>
  </p:sldMasterIdLst>
  <p:notesMasterIdLst>
    <p:notesMasterId r:id="rId6"/>
  </p:notesMasterIdLst>
  <p:sldIdLst>
    <p:sldId id="399" r:id="rId2"/>
    <p:sldId id="406" r:id="rId3"/>
    <p:sldId id="405" r:id="rId4"/>
    <p:sldId id="401" r:id="rId5"/>
  </p:sldIdLst>
  <p:sldSz cx="5329238" cy="756126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16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1029"/>
    <a:srgbClr val="990000"/>
    <a:srgbClr val="EAF9FA"/>
    <a:srgbClr val="F7F8F6"/>
    <a:srgbClr val="EFFDFF"/>
    <a:srgbClr val="DEFAFE"/>
    <a:srgbClr val="C7A1ED"/>
    <a:srgbClr val="E8F4F8"/>
    <a:srgbClr val="EDF2F9"/>
    <a:srgbClr val="EAE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03" autoAdjust="0"/>
    <p:restoredTop sz="91754" autoAdjust="0"/>
  </p:normalViewPr>
  <p:slideViewPr>
    <p:cSldViewPr snapToGrid="0" snapToObjects="1">
      <p:cViewPr varScale="1">
        <p:scale>
          <a:sx n="102" d="100"/>
          <a:sy n="102" d="100"/>
        </p:scale>
        <p:origin x="690" y="108"/>
      </p:cViewPr>
      <p:guideLst>
        <p:guide orient="horz" pos="2382"/>
        <p:guide pos="16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udaerol.reis\Downloads\mevsim%20etkisinden%20arindirilmis%20isgucune%20iliskin%20tamamlayici%20gostergeler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Mevsim</a:t>
            </a:r>
            <a:r>
              <a:rPr lang="en-US" dirty="0"/>
              <a:t> </a:t>
            </a:r>
            <a:r>
              <a:rPr lang="en-US" dirty="0" err="1"/>
              <a:t>etkisinden</a:t>
            </a:r>
            <a:r>
              <a:rPr lang="en-US" dirty="0"/>
              <a:t> </a:t>
            </a:r>
            <a:r>
              <a:rPr lang="en-US" dirty="0" err="1"/>
              <a:t>arındırılmış</a:t>
            </a:r>
            <a:r>
              <a:rPr lang="en-US" dirty="0"/>
              <a:t> </a:t>
            </a:r>
            <a:r>
              <a:rPr lang="en-US" dirty="0" err="1" smtClean="0"/>
              <a:t>İşgücü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-1.4134275618374601E-2"/>
                  <c:y val="0.196567858690123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35A-4A86-9FE2-AB78D7ACC8FA}"/>
                </c:ext>
              </c:extLst>
            </c:dLbl>
            <c:dLbl>
              <c:idx val="25"/>
              <c:layout>
                <c:manualLayout>
                  <c:x val="-1.0600706713780919E-2"/>
                  <c:y val="0.198387931455772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35A-4A86-9FE2-AB78D7ACC8FA}"/>
                </c:ext>
              </c:extLst>
            </c:dLbl>
            <c:dLbl>
              <c:idx val="45"/>
              <c:layout>
                <c:manualLayout>
                  <c:x val="-8.2449941107184926E-2"/>
                  <c:y val="3.0941237016037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35A-4A86-9FE2-AB78D7ACC8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'[mevsim etkisinden arindirilmis isgucune iliskin tamamlayici gostergeler.xls]Sheet1'!$J$8:$J$53</c:f>
              <c:numCache>
                <c:formatCode>m/d/yyyy</c:formatCode>
                <c:ptCount val="4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</c:numCache>
            </c:numRef>
          </c:cat>
          <c:val>
            <c:numRef>
              <c:f>'[mevsim etkisinden arindirilmis isgucune iliskin tamamlayici gostergeler.xls]Sheet1'!$K$8:$K$53</c:f>
              <c:numCache>
                <c:formatCode>0.0</c:formatCode>
                <c:ptCount val="46"/>
                <c:pt idx="0">
                  <c:v>13</c:v>
                </c:pt>
                <c:pt idx="1">
                  <c:v>12.6</c:v>
                </c:pt>
                <c:pt idx="2">
                  <c:v>13</c:v>
                </c:pt>
                <c:pt idx="3">
                  <c:v>13.5</c:v>
                </c:pt>
                <c:pt idx="4">
                  <c:v>13.6</c:v>
                </c:pt>
                <c:pt idx="5">
                  <c:v>13.7</c:v>
                </c:pt>
                <c:pt idx="6">
                  <c:v>14.2</c:v>
                </c:pt>
                <c:pt idx="7">
                  <c:v>12.9</c:v>
                </c:pt>
                <c:pt idx="8">
                  <c:v>12.6</c:v>
                </c:pt>
                <c:pt idx="9">
                  <c:v>13.1</c:v>
                </c:pt>
                <c:pt idx="10">
                  <c:v>13.1</c:v>
                </c:pt>
                <c:pt idx="11">
                  <c:v>12.6</c:v>
                </c:pt>
                <c:pt idx="12">
                  <c:v>12.5</c:v>
                </c:pt>
                <c:pt idx="13">
                  <c:v>13.3</c:v>
                </c:pt>
                <c:pt idx="14">
                  <c:v>12.8</c:v>
                </c:pt>
                <c:pt idx="15">
                  <c:v>13.3</c:v>
                </c:pt>
                <c:pt idx="16">
                  <c:v>13.2</c:v>
                </c:pt>
                <c:pt idx="17">
                  <c:v>11</c:v>
                </c:pt>
                <c:pt idx="18">
                  <c:v>11.5</c:v>
                </c:pt>
                <c:pt idx="19">
                  <c:v>11.9</c:v>
                </c:pt>
                <c:pt idx="20">
                  <c:v>11.2</c:v>
                </c:pt>
                <c:pt idx="21">
                  <c:v>11.1</c:v>
                </c:pt>
                <c:pt idx="22">
                  <c:v>11.2</c:v>
                </c:pt>
                <c:pt idx="23">
                  <c:v>11</c:v>
                </c:pt>
                <c:pt idx="24">
                  <c:v>11.3</c:v>
                </c:pt>
                <c:pt idx="25">
                  <c:v>10.8</c:v>
                </c:pt>
                <c:pt idx="26">
                  <c:v>11.1</c:v>
                </c:pt>
                <c:pt idx="27">
                  <c:v>10.8</c:v>
                </c:pt>
                <c:pt idx="28">
                  <c:v>10.8</c:v>
                </c:pt>
                <c:pt idx="29">
                  <c:v>10.3</c:v>
                </c:pt>
                <c:pt idx="30">
                  <c:v>10.199999999999999</c:v>
                </c:pt>
                <c:pt idx="31">
                  <c:v>9.8000000000000007</c:v>
                </c:pt>
                <c:pt idx="32">
                  <c:v>10</c:v>
                </c:pt>
                <c:pt idx="33">
                  <c:v>10.199999999999999</c:v>
                </c:pt>
                <c:pt idx="34">
                  <c:v>10.199999999999999</c:v>
                </c:pt>
                <c:pt idx="35">
                  <c:v>10.3</c:v>
                </c:pt>
                <c:pt idx="36">
                  <c:v>9.8000000000000007</c:v>
                </c:pt>
                <c:pt idx="37">
                  <c:v>10.1</c:v>
                </c:pt>
                <c:pt idx="38">
                  <c:v>10</c:v>
                </c:pt>
                <c:pt idx="39">
                  <c:v>10</c:v>
                </c:pt>
                <c:pt idx="40">
                  <c:v>9.4</c:v>
                </c:pt>
                <c:pt idx="41">
                  <c:v>9.5</c:v>
                </c:pt>
                <c:pt idx="42">
                  <c:v>9.3000000000000007</c:v>
                </c:pt>
                <c:pt idx="43">
                  <c:v>9.1</c:v>
                </c:pt>
                <c:pt idx="44">
                  <c:v>9</c:v>
                </c:pt>
                <c:pt idx="45">
                  <c:v>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5A-4A86-9FE2-AB78D7ACC8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1089567"/>
        <c:axId val="541089151"/>
      </c:lineChart>
      <c:dateAx>
        <c:axId val="541089567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089151"/>
        <c:crosses val="autoZero"/>
        <c:auto val="0"/>
        <c:lblOffset val="100"/>
        <c:baseTimeUnit val="months"/>
        <c:majorUnit val="1"/>
        <c:majorTimeUnit val="years"/>
        <c:minorUnit val="6"/>
        <c:minorTimeUnit val="months"/>
      </c:dateAx>
      <c:valAx>
        <c:axId val="541089151"/>
        <c:scaling>
          <c:orientation val="minMax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0895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4C08CB5-59FE-9546-833F-D6ADB4859A64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1238" y="698500"/>
            <a:ext cx="24606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AD8A754-E76F-6B47-9062-6F10A8621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99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8275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36549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04824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7309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41373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0964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77922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46197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957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81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648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131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155" y="1237457"/>
            <a:ext cx="3996929" cy="2632440"/>
          </a:xfrm>
        </p:spPr>
        <p:txBody>
          <a:bodyPr anchor="b"/>
          <a:lstStyle>
            <a:lvl1pPr algn="ctr"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155" y="3971414"/>
            <a:ext cx="3996929" cy="1825554"/>
          </a:xfrm>
        </p:spPr>
        <p:txBody>
          <a:bodyPr/>
          <a:lstStyle>
            <a:lvl1pPr marL="0" indent="0" algn="ctr">
              <a:buNone/>
              <a:defRPr sz="1049"/>
            </a:lvl1pPr>
            <a:lvl2pPr marL="199842" indent="0" algn="ctr">
              <a:buNone/>
              <a:defRPr sz="874"/>
            </a:lvl2pPr>
            <a:lvl3pPr marL="399684" indent="0" algn="ctr">
              <a:buNone/>
              <a:defRPr sz="787"/>
            </a:lvl3pPr>
            <a:lvl4pPr marL="599526" indent="0" algn="ctr">
              <a:buNone/>
              <a:defRPr sz="699"/>
            </a:lvl4pPr>
            <a:lvl5pPr marL="799368" indent="0" algn="ctr">
              <a:buNone/>
              <a:defRPr sz="699"/>
            </a:lvl5pPr>
            <a:lvl6pPr marL="999211" indent="0" algn="ctr">
              <a:buNone/>
              <a:defRPr sz="699"/>
            </a:lvl6pPr>
            <a:lvl7pPr marL="1199053" indent="0" algn="ctr">
              <a:buNone/>
              <a:defRPr sz="699"/>
            </a:lvl7pPr>
            <a:lvl8pPr marL="1398895" indent="0" algn="ctr">
              <a:buNone/>
              <a:defRPr sz="699"/>
            </a:lvl8pPr>
            <a:lvl9pPr marL="1598737" indent="0" algn="ctr">
              <a:buNone/>
              <a:defRPr sz="699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1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7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609" y="1885066"/>
            <a:ext cx="4596468" cy="3145275"/>
          </a:xfrm>
        </p:spPr>
        <p:txBody>
          <a:bodyPr anchor="b"/>
          <a:lstStyle>
            <a:lvl1pPr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609" y="5060096"/>
            <a:ext cx="4596468" cy="1654026"/>
          </a:xfrm>
        </p:spPr>
        <p:txBody>
          <a:bodyPr/>
          <a:lstStyle>
            <a:lvl1pPr marL="0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1pPr>
            <a:lvl2pPr marL="199842" indent="0">
              <a:buNone/>
              <a:defRPr sz="874">
                <a:solidFill>
                  <a:schemeClr val="tx1">
                    <a:tint val="75000"/>
                  </a:schemeClr>
                </a:solidFill>
              </a:defRPr>
            </a:lvl2pPr>
            <a:lvl3pPr marL="399684" indent="0">
              <a:buNone/>
              <a:defRPr sz="787">
                <a:solidFill>
                  <a:schemeClr val="tx1">
                    <a:tint val="75000"/>
                  </a:schemeClr>
                </a:solidFill>
              </a:defRPr>
            </a:lvl3pPr>
            <a:lvl4pPr marL="599526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4pPr>
            <a:lvl5pPr marL="799368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5pPr>
            <a:lvl6pPr marL="999211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6pPr>
            <a:lvl7pPr marL="1199053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7pPr>
            <a:lvl8pPr marL="1398895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8pPr>
            <a:lvl9pPr marL="1598737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2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385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927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5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402568"/>
            <a:ext cx="4596468" cy="14614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080" y="1853560"/>
            <a:ext cx="2254517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80" y="2761961"/>
            <a:ext cx="2254517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927" y="1853560"/>
            <a:ext cx="2265620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927" y="2761961"/>
            <a:ext cx="2265620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3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2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>
              <a:defRPr sz="1399"/>
            </a:lvl1pPr>
            <a:lvl2pPr>
              <a:defRPr sz="1224"/>
            </a:lvl2pPr>
            <a:lvl3pPr>
              <a:defRPr sz="1049"/>
            </a:lvl3pPr>
            <a:lvl4pPr>
              <a:defRPr sz="874"/>
            </a:lvl4pPr>
            <a:lvl5pPr>
              <a:defRPr sz="874"/>
            </a:lvl5pPr>
            <a:lvl6pPr>
              <a:defRPr sz="874"/>
            </a:lvl6pPr>
            <a:lvl7pPr>
              <a:defRPr sz="874"/>
            </a:lvl7pPr>
            <a:lvl8pPr>
              <a:defRPr sz="874"/>
            </a:lvl8pPr>
            <a:lvl9pPr>
              <a:defRPr sz="874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3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 marL="0" indent="0">
              <a:buNone/>
              <a:defRPr sz="1399"/>
            </a:lvl1pPr>
            <a:lvl2pPr marL="199842" indent="0">
              <a:buNone/>
              <a:defRPr sz="1224"/>
            </a:lvl2pPr>
            <a:lvl3pPr marL="399684" indent="0">
              <a:buNone/>
              <a:defRPr sz="1049"/>
            </a:lvl3pPr>
            <a:lvl4pPr marL="599526" indent="0">
              <a:buNone/>
              <a:defRPr sz="874"/>
            </a:lvl4pPr>
            <a:lvl5pPr marL="799368" indent="0">
              <a:buNone/>
              <a:defRPr sz="874"/>
            </a:lvl5pPr>
            <a:lvl6pPr marL="999211" indent="0">
              <a:buNone/>
              <a:defRPr sz="874"/>
            </a:lvl6pPr>
            <a:lvl7pPr marL="1199053" indent="0">
              <a:buNone/>
              <a:defRPr sz="874"/>
            </a:lvl7pPr>
            <a:lvl8pPr marL="1398895" indent="0">
              <a:buNone/>
              <a:defRPr sz="874"/>
            </a:lvl8pPr>
            <a:lvl9pPr marL="1598737" indent="0">
              <a:buNone/>
              <a:defRPr sz="8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7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1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3736" y="402567"/>
            <a:ext cx="1149117" cy="64078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385" y="402567"/>
            <a:ext cx="3380735" cy="640782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0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385" y="402568"/>
            <a:ext cx="4596468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385" y="2012836"/>
            <a:ext cx="4596468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385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5310" y="7008171"/>
            <a:ext cx="1798618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74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7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l" defTabSz="399684" rtl="0" eaLnBrk="1" latinLnBrk="0" hangingPunct="1">
        <a:lnSpc>
          <a:spcPct val="90000"/>
        </a:lnSpc>
        <a:spcBef>
          <a:spcPct val="0"/>
        </a:spcBef>
        <a:buNone/>
        <a:defRPr sz="1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921" indent="-99921" algn="l" defTabSz="399684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1pPr>
      <a:lvl2pPr marL="299763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499605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874" kern="1200">
          <a:solidFill>
            <a:schemeClr val="tx1"/>
          </a:solidFill>
          <a:latin typeface="+mn-lt"/>
          <a:ea typeface="+mn-ea"/>
          <a:cs typeface="+mn-cs"/>
        </a:defRPr>
      </a:lvl3pPr>
      <a:lvl4pPr marL="699447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899290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1099132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298974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498816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698658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1pPr>
      <a:lvl2pPr marL="199842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2pPr>
      <a:lvl3pPr marL="399684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3pPr>
      <a:lvl4pPr marL="599526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799368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999211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199053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398895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598737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7" y="664962"/>
            <a:ext cx="2118832" cy="3941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2118" y="7151316"/>
            <a:ext cx="184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" y="-8190"/>
            <a:ext cx="5328366" cy="102421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5863" y="469201"/>
            <a:ext cx="20852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PİYASA BÜLTENİ</a:t>
            </a:r>
          </a:p>
          <a:p>
            <a:r>
              <a:rPr lang="en-US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Aralik</a:t>
            </a:r>
            <a:r>
              <a:rPr lang="en-US" sz="1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2023-SAYI:21</a:t>
            </a:r>
          </a:p>
          <a:p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6400" y="7151316"/>
            <a:ext cx="2466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Placeholder 18"/>
          <p:cNvSpPr txBox="1">
            <a:spLocks/>
          </p:cNvSpPr>
          <p:nvPr/>
        </p:nvSpPr>
        <p:spPr>
          <a:xfrm>
            <a:off x="170339" y="1985882"/>
            <a:ext cx="2494280" cy="355131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000" b="1" dirty="0"/>
              <a:t/>
            </a:r>
            <a:br>
              <a:rPr lang="en-US" sz="1000" b="1" dirty="0"/>
            </a:br>
            <a:r>
              <a:rPr lang="tr-TR" sz="1000" b="1" dirty="0"/>
              <a:t>KKTC </a:t>
            </a:r>
            <a:r>
              <a:rPr lang="fi-FI" sz="1000" b="1" dirty="0"/>
              <a:t>Tüketici Fiyat Endeksi, Kasım 2023</a:t>
            </a:r>
            <a:endParaRPr lang="en-US" sz="10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155863" y="2341013"/>
            <a:ext cx="488351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800" dirty="0" err="1"/>
              <a:t>Tüketici</a:t>
            </a:r>
            <a:r>
              <a:rPr lang="en-US" sz="800" dirty="0"/>
              <a:t> </a:t>
            </a:r>
            <a:r>
              <a:rPr lang="en-US" sz="800" dirty="0" err="1"/>
              <a:t>Fiyatları</a:t>
            </a:r>
            <a:r>
              <a:rPr lang="en-US" sz="800" dirty="0"/>
              <a:t> </a:t>
            </a:r>
            <a:r>
              <a:rPr lang="en-US" sz="800" dirty="0" err="1"/>
              <a:t>Genel</a:t>
            </a:r>
            <a:r>
              <a:rPr lang="en-US" sz="800" dirty="0"/>
              <a:t> </a:t>
            </a:r>
            <a:r>
              <a:rPr lang="en-US" sz="800" dirty="0" err="1"/>
              <a:t>Endeksi’nde</a:t>
            </a:r>
            <a:r>
              <a:rPr lang="en-US" sz="800" dirty="0"/>
              <a:t>, </a:t>
            </a:r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önceki</a:t>
            </a:r>
            <a:r>
              <a:rPr lang="en-US" sz="800" dirty="0"/>
              <a:t> </a:t>
            </a:r>
            <a:r>
              <a:rPr lang="en-US" sz="800" dirty="0" err="1"/>
              <a:t>aya</a:t>
            </a:r>
            <a:r>
              <a:rPr lang="en-US" sz="800" dirty="0"/>
              <a:t> </a:t>
            </a:r>
            <a:r>
              <a:rPr lang="en-US" sz="800" dirty="0" err="1"/>
              <a:t>göre</a:t>
            </a:r>
            <a:r>
              <a:rPr lang="en-US" sz="800" dirty="0"/>
              <a:t> %4.42, </a:t>
            </a:r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önceki</a:t>
            </a:r>
            <a:r>
              <a:rPr lang="en-US" sz="800" dirty="0"/>
              <a:t> </a:t>
            </a:r>
            <a:r>
              <a:rPr lang="en-US" sz="800" dirty="0" err="1"/>
              <a:t>yılın</a:t>
            </a:r>
            <a:r>
              <a:rPr lang="en-US" sz="800" dirty="0"/>
              <a:t> </a:t>
            </a:r>
            <a:r>
              <a:rPr lang="en-US" sz="800" dirty="0" err="1"/>
              <a:t>Aralık</a:t>
            </a:r>
            <a:r>
              <a:rPr lang="en-US" sz="800" dirty="0"/>
              <a:t> </a:t>
            </a:r>
            <a:r>
              <a:rPr lang="en-US" sz="800" dirty="0" err="1"/>
              <a:t>ayına</a:t>
            </a:r>
            <a:r>
              <a:rPr lang="en-US" sz="800" dirty="0"/>
              <a:t> </a:t>
            </a:r>
            <a:r>
              <a:rPr lang="en-US" sz="800" dirty="0" err="1"/>
              <a:t>göre</a:t>
            </a:r>
            <a:r>
              <a:rPr lang="en-US" sz="800" dirty="0"/>
              <a:t> %74.16 ve </a:t>
            </a:r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önceki</a:t>
            </a:r>
            <a:r>
              <a:rPr lang="en-US" sz="800" dirty="0"/>
              <a:t> </a:t>
            </a:r>
            <a:r>
              <a:rPr lang="en-US" sz="800" dirty="0" err="1"/>
              <a:t>yılın</a:t>
            </a:r>
            <a:r>
              <a:rPr lang="en-US" sz="800" dirty="0"/>
              <a:t> </a:t>
            </a:r>
            <a:r>
              <a:rPr lang="en-US" sz="800" dirty="0" err="1"/>
              <a:t>aynı</a:t>
            </a:r>
            <a:r>
              <a:rPr lang="en-US" sz="800" dirty="0"/>
              <a:t> </a:t>
            </a:r>
            <a:r>
              <a:rPr lang="en-US" sz="800" dirty="0" err="1"/>
              <a:t>ayına</a:t>
            </a:r>
            <a:r>
              <a:rPr lang="en-US" sz="800" dirty="0"/>
              <a:t> </a:t>
            </a:r>
            <a:r>
              <a:rPr lang="en-US" sz="800" dirty="0" err="1"/>
              <a:t>göre</a:t>
            </a:r>
            <a:r>
              <a:rPr lang="en-US" sz="800" dirty="0"/>
              <a:t> %81.99 </a:t>
            </a:r>
            <a:r>
              <a:rPr lang="en-US" sz="800" dirty="0" err="1"/>
              <a:t>değişim</a:t>
            </a:r>
            <a:r>
              <a:rPr lang="en-US" sz="800" dirty="0"/>
              <a:t> </a:t>
            </a:r>
            <a:r>
              <a:rPr lang="en-US" sz="800" dirty="0" err="1"/>
              <a:t>gerçekleşmiştir</a:t>
            </a:r>
            <a:r>
              <a:rPr lang="en-US" sz="800" dirty="0"/>
              <a:t>.</a:t>
            </a:r>
          </a:p>
          <a:p>
            <a:pPr algn="just" fontAlgn="base"/>
            <a:endParaRPr lang="en-US" sz="800" dirty="0"/>
          </a:p>
          <a:p>
            <a:pPr algn="just" fontAlgn="base"/>
            <a:r>
              <a:rPr lang="en-US" sz="800" dirty="0"/>
              <a:t>Ana </a:t>
            </a:r>
            <a:r>
              <a:rPr lang="en-US" sz="800" dirty="0" err="1"/>
              <a:t>harcama</a:t>
            </a:r>
            <a:r>
              <a:rPr lang="en-US" sz="800" dirty="0"/>
              <a:t> </a:t>
            </a:r>
            <a:r>
              <a:rPr lang="en-US" sz="800" dirty="0" err="1"/>
              <a:t>grupları</a:t>
            </a:r>
            <a:r>
              <a:rPr lang="en-US" sz="800" dirty="0"/>
              <a:t> </a:t>
            </a:r>
            <a:r>
              <a:rPr lang="en-US" sz="800" dirty="0" err="1"/>
              <a:t>itibariyle</a:t>
            </a:r>
            <a:r>
              <a:rPr lang="en-US" sz="800" dirty="0"/>
              <a:t> </a:t>
            </a:r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önceki</a:t>
            </a:r>
            <a:r>
              <a:rPr lang="en-US" sz="800" dirty="0"/>
              <a:t> </a:t>
            </a:r>
            <a:r>
              <a:rPr lang="en-US" sz="800" dirty="0" err="1"/>
              <a:t>aya</a:t>
            </a:r>
            <a:r>
              <a:rPr lang="en-US" sz="800" dirty="0"/>
              <a:t> </a:t>
            </a:r>
            <a:r>
              <a:rPr lang="en-US" sz="800" dirty="0" err="1"/>
              <a:t>göre</a:t>
            </a:r>
            <a:r>
              <a:rPr lang="en-US" sz="800" dirty="0"/>
              <a:t> </a:t>
            </a:r>
            <a:r>
              <a:rPr lang="en-US" sz="800" dirty="0" err="1"/>
              <a:t>en</a:t>
            </a:r>
            <a:r>
              <a:rPr lang="en-US" sz="800" dirty="0"/>
              <a:t> </a:t>
            </a:r>
            <a:r>
              <a:rPr lang="en-US" sz="800" dirty="0" err="1"/>
              <a:t>yüksek</a:t>
            </a:r>
            <a:r>
              <a:rPr lang="en-US" sz="800" dirty="0"/>
              <a:t> </a:t>
            </a:r>
            <a:r>
              <a:rPr lang="en-US" sz="800" dirty="0" err="1"/>
              <a:t>artış</a:t>
            </a:r>
            <a:r>
              <a:rPr lang="en-US" sz="800" dirty="0"/>
              <a:t> %13.03 </a:t>
            </a:r>
            <a:r>
              <a:rPr lang="en-US" sz="800" dirty="0" err="1"/>
              <a:t>ile</a:t>
            </a:r>
            <a:r>
              <a:rPr lang="en-US" sz="800" dirty="0"/>
              <a:t> </a:t>
            </a:r>
            <a:r>
              <a:rPr lang="en-US" sz="800" dirty="0" err="1"/>
              <a:t>Haberleşme</a:t>
            </a:r>
            <a:r>
              <a:rPr lang="en-US" sz="800" dirty="0"/>
              <a:t> </a:t>
            </a:r>
            <a:r>
              <a:rPr lang="en-US" sz="800" dirty="0" err="1"/>
              <a:t>ana</a:t>
            </a:r>
            <a:r>
              <a:rPr lang="en-US" sz="800" dirty="0"/>
              <a:t> </a:t>
            </a:r>
            <a:r>
              <a:rPr lang="en-US" sz="800" dirty="0" err="1"/>
              <a:t>grubunda</a:t>
            </a:r>
            <a:r>
              <a:rPr lang="en-US" sz="800" dirty="0"/>
              <a:t> </a:t>
            </a:r>
            <a:r>
              <a:rPr lang="en-US" sz="800" dirty="0" err="1"/>
              <a:t>gerçekleşmiştir</a:t>
            </a:r>
            <a:r>
              <a:rPr lang="en-US" sz="800" dirty="0"/>
              <a:t>. </a:t>
            </a:r>
          </a:p>
          <a:p>
            <a:pPr algn="just" fontAlgn="base"/>
            <a:endParaRPr lang="en-US" sz="800" dirty="0"/>
          </a:p>
          <a:p>
            <a:pPr algn="just" fontAlgn="base"/>
            <a:r>
              <a:rPr lang="en-US" sz="800" dirty="0" err="1"/>
              <a:t>Mobilya</a:t>
            </a:r>
            <a:r>
              <a:rPr lang="en-US" sz="800" dirty="0"/>
              <a:t>, </a:t>
            </a:r>
            <a:r>
              <a:rPr lang="en-US" sz="800" dirty="0" err="1"/>
              <a:t>Ev</a:t>
            </a:r>
            <a:r>
              <a:rPr lang="en-US" sz="800" dirty="0"/>
              <a:t> </a:t>
            </a:r>
            <a:r>
              <a:rPr lang="en-US" sz="800" dirty="0" err="1"/>
              <a:t>Aletleri</a:t>
            </a:r>
            <a:r>
              <a:rPr lang="en-US" sz="800" dirty="0"/>
              <a:t> ve </a:t>
            </a:r>
            <a:r>
              <a:rPr lang="en-US" sz="800" dirty="0" err="1"/>
              <a:t>Ev</a:t>
            </a:r>
            <a:r>
              <a:rPr lang="en-US" sz="800" dirty="0"/>
              <a:t> </a:t>
            </a:r>
            <a:r>
              <a:rPr lang="en-US" sz="800" dirty="0" err="1"/>
              <a:t>Bakım</a:t>
            </a:r>
            <a:r>
              <a:rPr lang="en-US" sz="800" dirty="0"/>
              <a:t> </a:t>
            </a:r>
            <a:r>
              <a:rPr lang="en-US" sz="800" dirty="0" err="1"/>
              <a:t>Hizmetleri</a:t>
            </a:r>
            <a:r>
              <a:rPr lang="en-US" sz="800" dirty="0"/>
              <a:t> </a:t>
            </a:r>
            <a:r>
              <a:rPr lang="en-US" sz="800" dirty="0" err="1"/>
              <a:t>ana</a:t>
            </a:r>
            <a:r>
              <a:rPr lang="en-US" sz="800" dirty="0"/>
              <a:t> </a:t>
            </a:r>
            <a:r>
              <a:rPr lang="en-US" sz="800" dirty="0" err="1"/>
              <a:t>grubunda</a:t>
            </a:r>
            <a:r>
              <a:rPr lang="en-US" sz="800" dirty="0"/>
              <a:t> %11.87, </a:t>
            </a:r>
            <a:r>
              <a:rPr lang="en-US" sz="800" dirty="0" err="1"/>
              <a:t>Giyim</a:t>
            </a:r>
            <a:r>
              <a:rPr lang="en-US" sz="800" dirty="0"/>
              <a:t> ve </a:t>
            </a:r>
            <a:r>
              <a:rPr lang="en-US" sz="800" dirty="0" err="1"/>
              <a:t>Ayakkabı</a:t>
            </a:r>
            <a:r>
              <a:rPr lang="en-US" sz="800" dirty="0"/>
              <a:t> </a:t>
            </a:r>
            <a:r>
              <a:rPr lang="en-US" sz="800" dirty="0" err="1"/>
              <a:t>ana</a:t>
            </a:r>
            <a:r>
              <a:rPr lang="en-US" sz="800" dirty="0"/>
              <a:t> </a:t>
            </a:r>
            <a:r>
              <a:rPr lang="en-US" sz="800" dirty="0" err="1"/>
              <a:t>grubunda</a:t>
            </a:r>
            <a:r>
              <a:rPr lang="en-US" sz="800" dirty="0"/>
              <a:t> %10.43, </a:t>
            </a:r>
            <a:r>
              <a:rPr lang="en-US" sz="800" dirty="0" err="1"/>
              <a:t>Alkollü</a:t>
            </a:r>
            <a:r>
              <a:rPr lang="en-US" sz="800" dirty="0"/>
              <a:t> </a:t>
            </a:r>
            <a:r>
              <a:rPr lang="en-US" sz="800" dirty="0" err="1"/>
              <a:t>İçecekler</a:t>
            </a:r>
            <a:r>
              <a:rPr lang="en-US" sz="800" dirty="0"/>
              <a:t> ve </a:t>
            </a:r>
            <a:r>
              <a:rPr lang="en-US" sz="800" dirty="0" err="1"/>
              <a:t>Tütün</a:t>
            </a:r>
            <a:r>
              <a:rPr lang="en-US" sz="800" dirty="0"/>
              <a:t> </a:t>
            </a:r>
            <a:r>
              <a:rPr lang="en-US" sz="800" dirty="0" err="1"/>
              <a:t>ana</a:t>
            </a:r>
            <a:r>
              <a:rPr lang="en-US" sz="800" dirty="0"/>
              <a:t> </a:t>
            </a:r>
            <a:r>
              <a:rPr lang="en-US" sz="800" dirty="0" err="1"/>
              <a:t>grubunda</a:t>
            </a:r>
            <a:r>
              <a:rPr lang="en-US" sz="800" dirty="0"/>
              <a:t> %8.67, </a:t>
            </a:r>
            <a:r>
              <a:rPr lang="en-US" sz="800" dirty="0" err="1"/>
              <a:t>Lokanta</a:t>
            </a:r>
            <a:r>
              <a:rPr lang="en-US" sz="800" dirty="0"/>
              <a:t> ve </a:t>
            </a:r>
            <a:r>
              <a:rPr lang="en-US" sz="800" dirty="0" err="1"/>
              <a:t>Oteller</a:t>
            </a:r>
            <a:r>
              <a:rPr lang="en-US" sz="800" dirty="0"/>
              <a:t> </a:t>
            </a:r>
            <a:r>
              <a:rPr lang="en-US" sz="800" dirty="0" err="1"/>
              <a:t>ana</a:t>
            </a:r>
            <a:r>
              <a:rPr lang="en-US" sz="800" dirty="0"/>
              <a:t> </a:t>
            </a:r>
            <a:r>
              <a:rPr lang="en-US" sz="800" dirty="0" err="1"/>
              <a:t>grubunda</a:t>
            </a:r>
            <a:r>
              <a:rPr lang="en-US" sz="800" dirty="0"/>
              <a:t> %6.55, </a:t>
            </a:r>
            <a:r>
              <a:rPr lang="en-US" sz="800" dirty="0" err="1"/>
              <a:t>Konut</a:t>
            </a:r>
            <a:r>
              <a:rPr lang="en-US" sz="800" dirty="0"/>
              <a:t>, Su, Elektrik, </a:t>
            </a:r>
            <a:r>
              <a:rPr lang="en-US" sz="800" dirty="0" err="1"/>
              <a:t>Gaz</a:t>
            </a:r>
            <a:r>
              <a:rPr lang="en-US" sz="800" dirty="0"/>
              <a:t> ve </a:t>
            </a:r>
            <a:r>
              <a:rPr lang="en-US" sz="800" dirty="0" err="1"/>
              <a:t>Diğer</a:t>
            </a:r>
            <a:r>
              <a:rPr lang="en-US" sz="800" dirty="0"/>
              <a:t> </a:t>
            </a:r>
            <a:r>
              <a:rPr lang="en-US" sz="800" dirty="0" err="1"/>
              <a:t>Yakıtlar</a:t>
            </a:r>
            <a:r>
              <a:rPr lang="en-US" sz="800" dirty="0"/>
              <a:t> </a:t>
            </a:r>
            <a:r>
              <a:rPr lang="en-US" sz="800" dirty="0" err="1"/>
              <a:t>ana</a:t>
            </a:r>
            <a:r>
              <a:rPr lang="en-US" sz="800" dirty="0"/>
              <a:t> </a:t>
            </a:r>
            <a:r>
              <a:rPr lang="en-US" sz="800" dirty="0" err="1"/>
              <a:t>grubunda</a:t>
            </a:r>
            <a:r>
              <a:rPr lang="en-US" sz="800" dirty="0"/>
              <a:t> %6.41, </a:t>
            </a:r>
            <a:r>
              <a:rPr lang="en-US" sz="800" dirty="0" err="1"/>
              <a:t>Çeşitli</a:t>
            </a:r>
            <a:r>
              <a:rPr lang="en-US" sz="800" dirty="0"/>
              <a:t> Mal ve </a:t>
            </a:r>
            <a:r>
              <a:rPr lang="en-US" sz="800" dirty="0" err="1"/>
              <a:t>Hizmetler</a:t>
            </a:r>
            <a:r>
              <a:rPr lang="en-US" sz="800" dirty="0"/>
              <a:t> </a:t>
            </a:r>
            <a:r>
              <a:rPr lang="en-US" sz="800" dirty="0" err="1"/>
              <a:t>ana</a:t>
            </a:r>
            <a:r>
              <a:rPr lang="en-US" sz="800" dirty="0"/>
              <a:t> </a:t>
            </a:r>
            <a:r>
              <a:rPr lang="en-US" sz="800" dirty="0" err="1"/>
              <a:t>grubunda</a:t>
            </a:r>
            <a:r>
              <a:rPr lang="en-US" sz="800" dirty="0"/>
              <a:t> %6.11, </a:t>
            </a:r>
            <a:r>
              <a:rPr lang="en-US" sz="800" dirty="0" err="1"/>
              <a:t>Eğlence</a:t>
            </a:r>
            <a:r>
              <a:rPr lang="en-US" sz="800" dirty="0"/>
              <a:t> ve </a:t>
            </a:r>
            <a:r>
              <a:rPr lang="en-US" sz="800" dirty="0" err="1"/>
              <a:t>Kültür</a:t>
            </a:r>
            <a:r>
              <a:rPr lang="en-US" sz="800" dirty="0"/>
              <a:t> </a:t>
            </a:r>
            <a:r>
              <a:rPr lang="en-US" sz="800" dirty="0" err="1"/>
              <a:t>ana</a:t>
            </a:r>
            <a:r>
              <a:rPr lang="en-US" sz="800" dirty="0"/>
              <a:t> </a:t>
            </a:r>
            <a:r>
              <a:rPr lang="en-US" sz="800" dirty="0" err="1"/>
              <a:t>grubunda</a:t>
            </a:r>
            <a:r>
              <a:rPr lang="en-US" sz="800" dirty="0"/>
              <a:t> %4.91, </a:t>
            </a:r>
            <a:r>
              <a:rPr lang="en-US" sz="800" dirty="0" err="1"/>
              <a:t>Sağlık</a:t>
            </a:r>
            <a:r>
              <a:rPr lang="en-US" sz="800" dirty="0"/>
              <a:t> </a:t>
            </a:r>
            <a:r>
              <a:rPr lang="en-US" sz="800" dirty="0" err="1"/>
              <a:t>ana</a:t>
            </a:r>
            <a:r>
              <a:rPr lang="en-US" sz="800" dirty="0"/>
              <a:t> </a:t>
            </a:r>
            <a:r>
              <a:rPr lang="en-US" sz="800" dirty="0" err="1"/>
              <a:t>grubunda</a:t>
            </a:r>
            <a:r>
              <a:rPr lang="en-US" sz="800" dirty="0"/>
              <a:t> %1.67, </a:t>
            </a:r>
            <a:r>
              <a:rPr lang="en-US" sz="800" dirty="0" err="1"/>
              <a:t>Ulaştırma</a:t>
            </a:r>
            <a:r>
              <a:rPr lang="en-US" sz="800" dirty="0"/>
              <a:t> </a:t>
            </a:r>
            <a:r>
              <a:rPr lang="en-US" sz="800" dirty="0" err="1"/>
              <a:t>ana</a:t>
            </a:r>
            <a:r>
              <a:rPr lang="en-US" sz="800" dirty="0"/>
              <a:t> </a:t>
            </a:r>
            <a:r>
              <a:rPr lang="en-US" sz="800" dirty="0" err="1"/>
              <a:t>grubunda</a:t>
            </a:r>
            <a:r>
              <a:rPr lang="en-US" sz="800" dirty="0"/>
              <a:t> %1.49, Gıda ve </a:t>
            </a:r>
            <a:r>
              <a:rPr lang="en-US" sz="800" dirty="0" err="1"/>
              <a:t>Alkolsüz</a:t>
            </a:r>
            <a:r>
              <a:rPr lang="en-US" sz="800" dirty="0"/>
              <a:t> </a:t>
            </a:r>
            <a:r>
              <a:rPr lang="en-US" sz="800" dirty="0" err="1"/>
              <a:t>İçecekler</a:t>
            </a:r>
            <a:r>
              <a:rPr lang="en-US" sz="800" dirty="0"/>
              <a:t> </a:t>
            </a:r>
            <a:r>
              <a:rPr lang="en-US" sz="800" dirty="0" err="1"/>
              <a:t>ana</a:t>
            </a:r>
            <a:r>
              <a:rPr lang="en-US" sz="800" dirty="0"/>
              <a:t> </a:t>
            </a:r>
            <a:r>
              <a:rPr lang="en-US" sz="800" dirty="0" err="1"/>
              <a:t>grubunda</a:t>
            </a:r>
            <a:r>
              <a:rPr lang="en-US" sz="800" dirty="0"/>
              <a:t> %1.45, </a:t>
            </a:r>
            <a:r>
              <a:rPr lang="en-US" sz="800" dirty="0" err="1"/>
              <a:t>Eğitim</a:t>
            </a:r>
            <a:r>
              <a:rPr lang="en-US" sz="800" dirty="0"/>
              <a:t> </a:t>
            </a:r>
            <a:r>
              <a:rPr lang="en-US" sz="800" dirty="0" err="1"/>
              <a:t>ana</a:t>
            </a:r>
            <a:r>
              <a:rPr lang="en-US" sz="800" dirty="0"/>
              <a:t> </a:t>
            </a:r>
            <a:r>
              <a:rPr lang="en-US" sz="800" dirty="0" err="1"/>
              <a:t>grubunda</a:t>
            </a:r>
            <a:r>
              <a:rPr lang="en-US" sz="800" dirty="0"/>
              <a:t> %0.91 </a:t>
            </a:r>
            <a:r>
              <a:rPr lang="en-US" sz="800" dirty="0" err="1"/>
              <a:t>artış</a:t>
            </a:r>
            <a:r>
              <a:rPr lang="en-US" sz="800" dirty="0"/>
              <a:t> gerçekleşmiştir</a:t>
            </a:r>
            <a:r>
              <a:rPr lang="en-US" sz="800" dirty="0" smtClean="0"/>
              <a:t>.</a:t>
            </a:r>
            <a:endParaRPr lang="en-US" sz="8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3" y="3895207"/>
            <a:ext cx="4957223" cy="29923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" y="6623699"/>
            <a:ext cx="5328366" cy="957155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916349"/>
              </p:ext>
            </p:extLst>
          </p:nvPr>
        </p:nvGraphicFramePr>
        <p:xfrm>
          <a:off x="276399" y="1180785"/>
          <a:ext cx="4762978" cy="896417"/>
        </p:xfrm>
        <a:graphic>
          <a:graphicData uri="http://schemas.openxmlformats.org/drawingml/2006/table">
            <a:tbl>
              <a:tblPr/>
              <a:tblGrid>
                <a:gridCol w="1015186">
                  <a:extLst>
                    <a:ext uri="{9D8B030D-6E8A-4147-A177-3AD203B41FA5}">
                      <a16:colId xmlns:a16="http://schemas.microsoft.com/office/drawing/2014/main" val="2620702324"/>
                    </a:ext>
                  </a:extLst>
                </a:gridCol>
                <a:gridCol w="366383">
                  <a:extLst>
                    <a:ext uri="{9D8B030D-6E8A-4147-A177-3AD203B41FA5}">
                      <a16:colId xmlns:a16="http://schemas.microsoft.com/office/drawing/2014/main" val="3775692151"/>
                    </a:ext>
                  </a:extLst>
                </a:gridCol>
                <a:gridCol w="480878">
                  <a:extLst>
                    <a:ext uri="{9D8B030D-6E8A-4147-A177-3AD203B41FA5}">
                      <a16:colId xmlns:a16="http://schemas.microsoft.com/office/drawing/2014/main" val="1717293250"/>
                    </a:ext>
                  </a:extLst>
                </a:gridCol>
                <a:gridCol w="366383">
                  <a:extLst>
                    <a:ext uri="{9D8B030D-6E8A-4147-A177-3AD203B41FA5}">
                      <a16:colId xmlns:a16="http://schemas.microsoft.com/office/drawing/2014/main" val="2170065859"/>
                    </a:ext>
                  </a:extLst>
                </a:gridCol>
                <a:gridCol w="1389202">
                  <a:extLst>
                    <a:ext uri="{9D8B030D-6E8A-4147-A177-3AD203B41FA5}">
                      <a16:colId xmlns:a16="http://schemas.microsoft.com/office/drawing/2014/main" val="1949725490"/>
                    </a:ext>
                  </a:extLst>
                </a:gridCol>
                <a:gridCol w="366383">
                  <a:extLst>
                    <a:ext uri="{9D8B030D-6E8A-4147-A177-3AD203B41FA5}">
                      <a16:colId xmlns:a16="http://schemas.microsoft.com/office/drawing/2014/main" val="3079649791"/>
                    </a:ext>
                  </a:extLst>
                </a:gridCol>
                <a:gridCol w="366383">
                  <a:extLst>
                    <a:ext uri="{9D8B030D-6E8A-4147-A177-3AD203B41FA5}">
                      <a16:colId xmlns:a16="http://schemas.microsoft.com/office/drawing/2014/main" val="446722439"/>
                    </a:ext>
                  </a:extLst>
                </a:gridCol>
                <a:gridCol w="412180">
                  <a:extLst>
                    <a:ext uri="{9D8B030D-6E8A-4147-A177-3AD203B41FA5}">
                      <a16:colId xmlns:a16="http://schemas.microsoft.com/office/drawing/2014/main" val="3616823591"/>
                    </a:ext>
                  </a:extLst>
                </a:gridCol>
              </a:tblGrid>
              <a:tr h="1271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28.Kas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smtClean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20.Ara</a:t>
                      </a:r>
                      <a:endParaRPr lang="en-US" sz="600" b="1" i="0" u="none" strike="noStrike" dirty="0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28.Kas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 smtClean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20.Ara</a:t>
                      </a:r>
                      <a:endParaRPr lang="en-US" sz="600" b="1" i="0" u="none" strike="noStrike" dirty="0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9174684"/>
                  </a:ext>
                </a:extLst>
              </a:tr>
              <a:tr h="12715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USD/TL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28,9270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29,1280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0,69%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 Yıllık Gösterge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36,92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33,64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3739146"/>
                  </a:ext>
                </a:extLst>
              </a:tr>
              <a:tr h="13350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31,6900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31,6300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Türkiye 5 yıllık CDS Primi (baz puan)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338,58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287,10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7050604"/>
                  </a:ext>
                </a:extLst>
              </a:tr>
              <a:tr h="13350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36,4988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36,8600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0,98%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BIST 100 Endeksi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8108,34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7660,98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-5,8%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5293584"/>
                  </a:ext>
                </a:extLst>
              </a:tr>
              <a:tr h="13350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1,0950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1,0940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-0,1%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ABD 10 Yıllık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4,462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3,89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-14,7%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7634882"/>
                  </a:ext>
                </a:extLst>
              </a:tr>
              <a:tr h="11443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1,2619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1,2653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0,27%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Altın 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(USD/Ons)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1994,03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2036,7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2,10%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4837321"/>
                  </a:ext>
                </a:extLst>
              </a:tr>
              <a:tr h="12715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EUR/GBP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0,8676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0,8643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Petrol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 (USD/Varil)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81,47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75,01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-8,6%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8655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52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6" y="644236"/>
            <a:ext cx="2118832" cy="4052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8600" y="7110701"/>
            <a:ext cx="2421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" y="6604108"/>
            <a:ext cx="5328366" cy="9571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" y="0"/>
            <a:ext cx="5328366" cy="10242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619" y="1024217"/>
            <a:ext cx="2741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115148" y="1154643"/>
            <a:ext cx="47411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/>
              <a:t/>
            </a:r>
            <a:br>
              <a:rPr lang="en-US" sz="900" b="1" dirty="0"/>
            </a:br>
            <a:r>
              <a:rPr lang="tr-TR" sz="900" b="1" dirty="0"/>
              <a:t>Türkiye Cumhuriyeti  </a:t>
            </a:r>
            <a:r>
              <a:rPr lang="fi-FI" sz="900" b="1" dirty="0"/>
              <a:t>Tüketici Fiyat Endeksi, Kasım 2023</a:t>
            </a:r>
            <a:r>
              <a:rPr lang="en-US" sz="900" dirty="0"/>
              <a:t/>
            </a:r>
            <a:br>
              <a:rPr lang="en-US" sz="900" dirty="0"/>
            </a:br>
            <a:r>
              <a:rPr lang="en-US" sz="900" dirty="0"/>
              <a:t/>
            </a:r>
            <a:br>
              <a:rPr lang="en-US" sz="900" dirty="0"/>
            </a:br>
            <a:endParaRPr lang="en-US" sz="900" dirty="0"/>
          </a:p>
          <a:p>
            <a:pPr algn="just" fontAlgn="base"/>
            <a:r>
              <a:rPr lang="en-US" sz="900" dirty="0" err="1"/>
              <a:t>TÜFE'deki</a:t>
            </a:r>
            <a:r>
              <a:rPr lang="en-US" sz="900" dirty="0"/>
              <a:t> (2003=100) </a:t>
            </a:r>
            <a:r>
              <a:rPr lang="en-US" sz="900" dirty="0" err="1"/>
              <a:t>değişim</a:t>
            </a:r>
            <a:r>
              <a:rPr lang="en-US" sz="900" dirty="0"/>
              <a:t> 2023 </a:t>
            </a:r>
            <a:r>
              <a:rPr lang="en-US" sz="900" dirty="0" err="1"/>
              <a:t>yılı</a:t>
            </a:r>
            <a:r>
              <a:rPr lang="en-US" sz="900" dirty="0"/>
              <a:t> </a:t>
            </a:r>
            <a:r>
              <a:rPr lang="en-US" sz="900" dirty="0" err="1"/>
              <a:t>Kasım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aya</a:t>
            </a:r>
            <a:r>
              <a:rPr lang="en-US" sz="900" dirty="0"/>
              <a:t> </a:t>
            </a:r>
            <a:r>
              <a:rPr lang="en-US" sz="900" dirty="0" err="1"/>
              <a:t>göre</a:t>
            </a:r>
            <a:r>
              <a:rPr lang="en-US" sz="900" dirty="0"/>
              <a:t> %3,28,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</a:t>
            </a:r>
            <a:r>
              <a:rPr lang="en-US" sz="900" dirty="0" err="1"/>
              <a:t>Aralık</a:t>
            </a:r>
            <a:r>
              <a:rPr lang="en-US" sz="900" dirty="0"/>
              <a:t> </a:t>
            </a:r>
            <a:r>
              <a:rPr lang="en-US" sz="900" dirty="0" err="1"/>
              <a:t>ayına</a:t>
            </a:r>
            <a:r>
              <a:rPr lang="en-US" sz="900" dirty="0"/>
              <a:t> </a:t>
            </a:r>
            <a:r>
              <a:rPr lang="en-US" sz="900" dirty="0" err="1"/>
              <a:t>göre</a:t>
            </a:r>
            <a:r>
              <a:rPr lang="en-US" sz="900" dirty="0"/>
              <a:t> %60,09,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</a:t>
            </a:r>
            <a:r>
              <a:rPr lang="en-US" sz="900" dirty="0" err="1"/>
              <a:t>aynı</a:t>
            </a:r>
            <a:r>
              <a:rPr lang="en-US" sz="900" dirty="0"/>
              <a:t> </a:t>
            </a:r>
            <a:r>
              <a:rPr lang="en-US" sz="900" dirty="0" err="1"/>
              <a:t>ayına</a:t>
            </a:r>
            <a:r>
              <a:rPr lang="en-US" sz="900" dirty="0"/>
              <a:t> </a:t>
            </a:r>
            <a:r>
              <a:rPr lang="en-US" sz="900" dirty="0" err="1"/>
              <a:t>göre</a:t>
            </a:r>
            <a:r>
              <a:rPr lang="en-US" sz="900" dirty="0"/>
              <a:t> %61,98 ve on </a:t>
            </a:r>
            <a:r>
              <a:rPr lang="en-US" sz="900" dirty="0" err="1"/>
              <a:t>iki</a:t>
            </a:r>
            <a:r>
              <a:rPr lang="en-US" sz="900" dirty="0"/>
              <a:t> </a:t>
            </a:r>
            <a:r>
              <a:rPr lang="en-US" sz="900" dirty="0" err="1"/>
              <a:t>aylık</a:t>
            </a:r>
            <a:r>
              <a:rPr lang="en-US" sz="900" dirty="0"/>
              <a:t> </a:t>
            </a:r>
            <a:r>
              <a:rPr lang="en-US" sz="900" dirty="0" err="1"/>
              <a:t>ortalamalara</a:t>
            </a:r>
            <a:r>
              <a:rPr lang="en-US" sz="900" dirty="0"/>
              <a:t> </a:t>
            </a:r>
            <a:r>
              <a:rPr lang="en-US" sz="900" dirty="0" err="1"/>
              <a:t>göre</a:t>
            </a:r>
            <a:r>
              <a:rPr lang="en-US" sz="900" dirty="0"/>
              <a:t> %53,40 olarak </a:t>
            </a:r>
            <a:r>
              <a:rPr lang="en-US" sz="900" dirty="0" err="1"/>
              <a:t>gerçekleşti</a:t>
            </a:r>
            <a:r>
              <a:rPr lang="en-US" sz="900" dirty="0"/>
              <a:t>.</a:t>
            </a:r>
            <a:endParaRPr lang="en-US" sz="900" dirty="0">
              <a:solidFill>
                <a:schemeClr val="bg1"/>
              </a:solidFill>
            </a:endParaRPr>
          </a:p>
          <a:p>
            <a:pPr algn="just"/>
            <a:endParaRPr lang="en-US" sz="9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" y="2297663"/>
            <a:ext cx="4804638" cy="346147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6454" y="5673790"/>
            <a:ext cx="486948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 dirty="0"/>
              <a:t/>
            </a:r>
            <a:br>
              <a:rPr lang="en-US" sz="900" dirty="0"/>
            </a:b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</a:t>
            </a:r>
            <a:r>
              <a:rPr lang="en-US" sz="900" dirty="0" err="1"/>
              <a:t>aynı</a:t>
            </a:r>
            <a:r>
              <a:rPr lang="en-US" sz="900" dirty="0"/>
              <a:t> </a:t>
            </a:r>
            <a:r>
              <a:rPr lang="en-US" sz="900" dirty="0" err="1"/>
              <a:t>ayına</a:t>
            </a:r>
            <a:r>
              <a:rPr lang="en-US" sz="900" dirty="0"/>
              <a:t> </a:t>
            </a:r>
            <a:r>
              <a:rPr lang="en-US" sz="900" dirty="0" err="1"/>
              <a:t>göre</a:t>
            </a:r>
            <a:r>
              <a:rPr lang="en-US" sz="900" dirty="0"/>
              <a:t> </a:t>
            </a:r>
            <a:r>
              <a:rPr lang="en-US" sz="900" dirty="0" err="1"/>
              <a:t>en</a:t>
            </a:r>
            <a:r>
              <a:rPr lang="en-US" sz="900" dirty="0"/>
              <a:t> </a:t>
            </a:r>
            <a:r>
              <a:rPr lang="en-US" sz="900" dirty="0" err="1"/>
              <a:t>az</a:t>
            </a:r>
            <a:r>
              <a:rPr lang="en-US" sz="900" dirty="0"/>
              <a:t> </a:t>
            </a:r>
            <a:r>
              <a:rPr lang="en-US" sz="900" dirty="0" err="1"/>
              <a:t>artış</a:t>
            </a:r>
            <a:r>
              <a:rPr lang="en-US" sz="900" dirty="0"/>
              <a:t> </a:t>
            </a:r>
            <a:r>
              <a:rPr lang="en-US" sz="900" dirty="0" err="1"/>
              <a:t>gösteren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grup</a:t>
            </a:r>
            <a:r>
              <a:rPr lang="en-US" sz="900" dirty="0"/>
              <a:t> %37,54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konut</a:t>
            </a:r>
            <a:r>
              <a:rPr lang="en-US" sz="900" dirty="0"/>
              <a:t> </a:t>
            </a:r>
            <a:r>
              <a:rPr lang="en-US" sz="900" dirty="0" err="1"/>
              <a:t>oldu</a:t>
            </a:r>
            <a:r>
              <a:rPr lang="en-US" sz="900" dirty="0"/>
              <a:t>. Buna </a:t>
            </a:r>
            <a:r>
              <a:rPr lang="en-US" sz="900" dirty="0" err="1"/>
              <a:t>karşılık</a:t>
            </a:r>
            <a:r>
              <a:rPr lang="en-US" sz="900" dirty="0"/>
              <a:t>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</a:t>
            </a:r>
            <a:r>
              <a:rPr lang="en-US" sz="900" dirty="0" err="1"/>
              <a:t>aynı</a:t>
            </a:r>
            <a:r>
              <a:rPr lang="en-US" sz="900" dirty="0"/>
              <a:t> </a:t>
            </a:r>
            <a:r>
              <a:rPr lang="en-US" sz="900" dirty="0" err="1"/>
              <a:t>ayına</a:t>
            </a:r>
            <a:r>
              <a:rPr lang="en-US" sz="900" dirty="0"/>
              <a:t> </a:t>
            </a:r>
            <a:r>
              <a:rPr lang="en-US" sz="900" dirty="0" err="1"/>
              <a:t>göre</a:t>
            </a:r>
            <a:r>
              <a:rPr lang="en-US" sz="900" dirty="0"/>
              <a:t> </a:t>
            </a:r>
            <a:r>
              <a:rPr lang="en-US" sz="900" dirty="0" err="1"/>
              <a:t>artışın</a:t>
            </a:r>
            <a:r>
              <a:rPr lang="en-US" sz="900" dirty="0"/>
              <a:t> </a:t>
            </a:r>
            <a:r>
              <a:rPr lang="en-US" sz="900" dirty="0" err="1"/>
              <a:t>en</a:t>
            </a:r>
            <a:r>
              <a:rPr lang="en-US" sz="900" dirty="0"/>
              <a:t> </a:t>
            </a:r>
            <a:r>
              <a:rPr lang="en-US" sz="900" dirty="0" err="1"/>
              <a:t>yüksek</a:t>
            </a:r>
            <a:r>
              <a:rPr lang="en-US" sz="900" dirty="0"/>
              <a:t> </a:t>
            </a:r>
            <a:r>
              <a:rPr lang="en-US" sz="900" dirty="0" err="1"/>
              <a:t>olduğu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grup</a:t>
            </a:r>
            <a:r>
              <a:rPr lang="en-US" sz="900" dirty="0"/>
              <a:t> </a:t>
            </a:r>
            <a:r>
              <a:rPr lang="en-US" sz="900" dirty="0" err="1"/>
              <a:t>ise</a:t>
            </a:r>
            <a:r>
              <a:rPr lang="en-US" sz="900" dirty="0"/>
              <a:t> %92,86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lokanta</a:t>
            </a:r>
            <a:r>
              <a:rPr lang="en-US" sz="900" dirty="0"/>
              <a:t> ve </a:t>
            </a:r>
            <a:r>
              <a:rPr lang="en-US" sz="900" dirty="0" err="1"/>
              <a:t>oteller</a:t>
            </a:r>
            <a:r>
              <a:rPr lang="en-US" sz="900" dirty="0"/>
              <a:t> </a:t>
            </a:r>
            <a:r>
              <a:rPr lang="en-US" sz="900" dirty="0" err="1"/>
              <a:t>oldu</a:t>
            </a:r>
            <a:r>
              <a:rPr lang="en-US" sz="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179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6" y="644236"/>
            <a:ext cx="2118832" cy="4052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8600" y="7110701"/>
            <a:ext cx="2421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" y="6604108"/>
            <a:ext cx="5328366" cy="9571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" y="0"/>
            <a:ext cx="5328366" cy="10242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619" y="1024217"/>
            <a:ext cx="2741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115148" y="1154643"/>
            <a:ext cx="25592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900" dirty="0" smtClean="0"/>
          </a:p>
          <a:p>
            <a:pPr algn="just"/>
            <a:endParaRPr lang="en-US" sz="900" dirty="0"/>
          </a:p>
          <a:p>
            <a:pPr algn="just"/>
            <a:endParaRPr lang="en-US" sz="900" dirty="0" smtClean="0"/>
          </a:p>
          <a:p>
            <a:pPr algn="just"/>
            <a:endParaRPr lang="en-US" sz="900" dirty="0"/>
          </a:p>
          <a:p>
            <a:pPr algn="just"/>
            <a:endParaRPr lang="en-US" sz="900" dirty="0" smtClean="0"/>
          </a:p>
          <a:p>
            <a:pPr algn="just"/>
            <a:endParaRPr lang="en-US" sz="900" dirty="0"/>
          </a:p>
        </p:txBody>
      </p:sp>
      <p:sp>
        <p:nvSpPr>
          <p:cNvPr id="10" name="Rectangle 9"/>
          <p:cNvSpPr/>
          <p:nvPr/>
        </p:nvSpPr>
        <p:spPr>
          <a:xfrm>
            <a:off x="228600" y="1068344"/>
            <a:ext cx="477774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n-US" sz="900" b="1" dirty="0"/>
              <a:t>TCMB Piyasa </a:t>
            </a:r>
            <a:r>
              <a:rPr lang="en-US" sz="900" b="1" dirty="0" err="1"/>
              <a:t>Katılımcıları</a:t>
            </a:r>
            <a:r>
              <a:rPr lang="en-US" sz="900" b="1" dirty="0"/>
              <a:t> </a:t>
            </a:r>
            <a:r>
              <a:rPr lang="en-US" sz="900" b="1" dirty="0" err="1" smtClean="0"/>
              <a:t>Anketi</a:t>
            </a:r>
            <a:r>
              <a:rPr lang="en-US" sz="900" b="1" dirty="0" smtClean="0"/>
              <a:t>  </a:t>
            </a:r>
            <a:r>
              <a:rPr lang="en-US" sz="900" b="1" dirty="0"/>
              <a:t>(15.12.2023)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algn="just" fontAlgn="base"/>
            <a:r>
              <a:rPr lang="en-US" sz="900" dirty="0"/>
              <a:t>TCMB </a:t>
            </a:r>
            <a:r>
              <a:rPr lang="en-US" sz="900" dirty="0" err="1"/>
              <a:t>Aralık</a:t>
            </a:r>
            <a:r>
              <a:rPr lang="en-US" sz="900" dirty="0"/>
              <a:t> </a:t>
            </a:r>
            <a:r>
              <a:rPr lang="en-US" sz="900" dirty="0" err="1"/>
              <a:t>ayı</a:t>
            </a:r>
            <a:r>
              <a:rPr lang="en-US" sz="900" dirty="0"/>
              <a:t> piyasa </a:t>
            </a:r>
            <a:r>
              <a:rPr lang="en-US" sz="900" dirty="0" err="1"/>
              <a:t>katılımcıları</a:t>
            </a:r>
            <a:r>
              <a:rPr lang="en-US" sz="900" dirty="0"/>
              <a:t> </a:t>
            </a:r>
            <a:r>
              <a:rPr lang="en-US" sz="900" dirty="0" err="1"/>
              <a:t>anketinde</a:t>
            </a:r>
            <a:r>
              <a:rPr lang="en-US" sz="900" dirty="0"/>
              <a:t> 12 ay </a:t>
            </a:r>
            <a:r>
              <a:rPr lang="en-US" sz="900" dirty="0" err="1"/>
              <a:t>sonrasına</a:t>
            </a:r>
            <a:r>
              <a:rPr lang="en-US" sz="900" dirty="0"/>
              <a:t> </a:t>
            </a:r>
            <a:r>
              <a:rPr lang="en-US" sz="900" dirty="0" err="1"/>
              <a:t>ilişkin</a:t>
            </a:r>
            <a:r>
              <a:rPr lang="en-US" sz="900" dirty="0"/>
              <a:t>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beklentisi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41,23 olarak </a:t>
            </a:r>
            <a:r>
              <a:rPr lang="en-US" sz="900" dirty="0" err="1"/>
              <a:t>kaydedildi</a:t>
            </a:r>
            <a:r>
              <a:rPr lang="en-US" sz="900" dirty="0" smtClean="0"/>
              <a:t>.</a:t>
            </a:r>
            <a:endParaRPr lang="en-US" sz="900" dirty="0"/>
          </a:p>
          <a:p>
            <a:pPr algn="just" fontAlgn="base"/>
            <a:r>
              <a:rPr lang="en-US" sz="900" dirty="0" err="1"/>
              <a:t>Katılımcıların</a:t>
            </a:r>
            <a:r>
              <a:rPr lang="en-US" sz="900" dirty="0"/>
              <a:t> </a:t>
            </a:r>
            <a:r>
              <a:rPr lang="en-US" sz="900" dirty="0" err="1"/>
              <a:t>cari</a:t>
            </a:r>
            <a:r>
              <a:rPr lang="en-US" sz="900" dirty="0"/>
              <a:t> </a:t>
            </a:r>
            <a:r>
              <a:rPr lang="en-US" sz="900" dirty="0" err="1"/>
              <a:t>yıl</a:t>
            </a:r>
            <a:r>
              <a:rPr lang="en-US" sz="900" dirty="0"/>
              <a:t> </a:t>
            </a:r>
            <a:r>
              <a:rPr lang="en-US" sz="900" dirty="0" err="1"/>
              <a:t>sonu</a:t>
            </a:r>
            <a:r>
              <a:rPr lang="en-US" sz="900" dirty="0"/>
              <a:t> </a:t>
            </a:r>
            <a:r>
              <a:rPr lang="en-US" sz="900" dirty="0" err="1"/>
              <a:t>tüketici</a:t>
            </a:r>
            <a:r>
              <a:rPr lang="en-US" sz="900" dirty="0"/>
              <a:t> </a:t>
            </a:r>
            <a:r>
              <a:rPr lang="en-US" sz="900" dirty="0" err="1"/>
              <a:t>enflasyonu</a:t>
            </a:r>
            <a:r>
              <a:rPr lang="en-US" sz="900" dirty="0"/>
              <a:t> (TÜFE) </a:t>
            </a:r>
            <a:r>
              <a:rPr lang="en-US" sz="900" dirty="0" err="1"/>
              <a:t>beklentisi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anket</a:t>
            </a:r>
            <a:r>
              <a:rPr lang="en-US" sz="900" dirty="0"/>
              <a:t> </a:t>
            </a:r>
            <a:r>
              <a:rPr lang="en-US" sz="900" dirty="0" err="1"/>
              <a:t>döneminde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67,23 </a:t>
            </a:r>
            <a:r>
              <a:rPr lang="en-US" sz="900" dirty="0" err="1"/>
              <a:t>iken</a:t>
            </a:r>
            <a:r>
              <a:rPr lang="en-US" sz="900" dirty="0"/>
              <a:t>, </a:t>
            </a:r>
            <a:r>
              <a:rPr lang="en-US" sz="900" dirty="0" err="1"/>
              <a:t>bu</a:t>
            </a:r>
            <a:r>
              <a:rPr lang="en-US" sz="900" dirty="0"/>
              <a:t> </a:t>
            </a:r>
            <a:r>
              <a:rPr lang="en-US" sz="900" dirty="0" err="1"/>
              <a:t>anket</a:t>
            </a:r>
            <a:r>
              <a:rPr lang="en-US" sz="900" dirty="0"/>
              <a:t> </a:t>
            </a:r>
            <a:r>
              <a:rPr lang="en-US" sz="900" dirty="0" err="1"/>
              <a:t>döneminde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65,39 </a:t>
            </a:r>
            <a:r>
              <a:rPr lang="en-US" sz="900" dirty="0" err="1"/>
              <a:t>olmuştur</a:t>
            </a:r>
            <a:r>
              <a:rPr lang="en-US" sz="900" dirty="0"/>
              <a:t>. 12 ay </a:t>
            </a:r>
            <a:r>
              <a:rPr lang="en-US" sz="900" dirty="0" err="1"/>
              <a:t>sonrası</a:t>
            </a:r>
            <a:r>
              <a:rPr lang="en-US" sz="900" dirty="0"/>
              <a:t> TÜFE </a:t>
            </a:r>
            <a:r>
              <a:rPr lang="en-US" sz="900" dirty="0" err="1"/>
              <a:t>beklentisi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anket</a:t>
            </a:r>
            <a:r>
              <a:rPr lang="en-US" sz="900" dirty="0"/>
              <a:t> </a:t>
            </a:r>
            <a:r>
              <a:rPr lang="en-US" sz="900" dirty="0" err="1"/>
              <a:t>döneminde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43,94 </a:t>
            </a:r>
            <a:r>
              <a:rPr lang="en-US" sz="900" dirty="0" err="1"/>
              <a:t>iken</a:t>
            </a:r>
            <a:r>
              <a:rPr lang="en-US" sz="900" dirty="0"/>
              <a:t>, </a:t>
            </a:r>
            <a:r>
              <a:rPr lang="en-US" sz="900" dirty="0" err="1"/>
              <a:t>bu</a:t>
            </a:r>
            <a:r>
              <a:rPr lang="en-US" sz="900" dirty="0"/>
              <a:t> </a:t>
            </a:r>
            <a:r>
              <a:rPr lang="en-US" sz="900" dirty="0" err="1"/>
              <a:t>anket</a:t>
            </a:r>
            <a:r>
              <a:rPr lang="en-US" sz="900" dirty="0"/>
              <a:t> </a:t>
            </a:r>
            <a:r>
              <a:rPr lang="en-US" sz="900" dirty="0" err="1"/>
              <a:t>döneminde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41,23 </a:t>
            </a:r>
            <a:r>
              <a:rPr lang="en-US" sz="900" dirty="0" err="1"/>
              <a:t>olmuştur</a:t>
            </a:r>
            <a:r>
              <a:rPr lang="en-US" sz="900" dirty="0"/>
              <a:t>. 24 ay </a:t>
            </a:r>
            <a:r>
              <a:rPr lang="en-US" sz="900" dirty="0" err="1"/>
              <a:t>sonrası</a:t>
            </a:r>
            <a:r>
              <a:rPr lang="en-US" sz="900" dirty="0"/>
              <a:t> TÜFE </a:t>
            </a:r>
            <a:r>
              <a:rPr lang="en-US" sz="900" dirty="0" err="1"/>
              <a:t>beklentisi</a:t>
            </a:r>
            <a:r>
              <a:rPr lang="en-US" sz="900" dirty="0"/>
              <a:t> </a:t>
            </a:r>
            <a:r>
              <a:rPr lang="en-US" sz="900" dirty="0" err="1"/>
              <a:t>ise</a:t>
            </a:r>
            <a:r>
              <a:rPr lang="en-US" sz="900" dirty="0"/>
              <a:t> </a:t>
            </a:r>
            <a:r>
              <a:rPr lang="en-US" sz="900" dirty="0" err="1"/>
              <a:t>aynı</a:t>
            </a:r>
            <a:r>
              <a:rPr lang="en-US" sz="900" dirty="0"/>
              <a:t> </a:t>
            </a:r>
            <a:r>
              <a:rPr lang="en-US" sz="900" dirty="0" err="1"/>
              <a:t>anket</a:t>
            </a:r>
            <a:r>
              <a:rPr lang="en-US" sz="900" dirty="0"/>
              <a:t> </a:t>
            </a:r>
            <a:r>
              <a:rPr lang="en-US" sz="900" dirty="0" err="1"/>
              <a:t>dönemlerinde</a:t>
            </a:r>
            <a:r>
              <a:rPr lang="en-US" sz="900" dirty="0"/>
              <a:t> </a:t>
            </a:r>
            <a:r>
              <a:rPr lang="en-US" sz="900" dirty="0" err="1"/>
              <a:t>sırasıyla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25,09 ve </a:t>
            </a:r>
            <a:r>
              <a:rPr lang="en-US" sz="900" dirty="0" err="1"/>
              <a:t>yüzde</a:t>
            </a:r>
            <a:r>
              <a:rPr lang="en-US" sz="900" dirty="0"/>
              <a:t> 24,82 olarak </a:t>
            </a:r>
            <a:r>
              <a:rPr lang="en-US" sz="900" dirty="0" err="1"/>
              <a:t>gerçekleşmiştir</a:t>
            </a:r>
            <a:endParaRPr lang="en-US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2529840"/>
            <a:ext cx="4777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900" b="1" dirty="0" err="1" smtClean="0"/>
              <a:t>Cari</a:t>
            </a:r>
            <a:r>
              <a:rPr lang="en-US" sz="900" b="1" dirty="0" smtClean="0"/>
              <a:t> </a:t>
            </a:r>
            <a:r>
              <a:rPr lang="en-US" sz="900" b="1" dirty="0" err="1"/>
              <a:t>Denge</a:t>
            </a:r>
            <a:r>
              <a:rPr lang="en-US" sz="900" b="1" dirty="0"/>
              <a:t>  (11.12.2023)</a:t>
            </a:r>
          </a:p>
          <a:p>
            <a:pPr algn="just"/>
            <a:endParaRPr lang="en-US" sz="900" dirty="0"/>
          </a:p>
          <a:p>
            <a:pPr algn="just"/>
            <a:r>
              <a:rPr lang="en-US" sz="900" dirty="0"/>
              <a:t>TCMB </a:t>
            </a:r>
            <a:r>
              <a:rPr lang="en-US" sz="900" dirty="0" err="1"/>
              <a:t>Kasım</a:t>
            </a:r>
            <a:r>
              <a:rPr lang="en-US" sz="900" dirty="0"/>
              <a:t> 2023 </a:t>
            </a:r>
            <a:r>
              <a:rPr lang="en-US" sz="900" dirty="0" err="1"/>
              <a:t>dönemine</a:t>
            </a:r>
            <a:r>
              <a:rPr lang="en-US" sz="900" dirty="0"/>
              <a:t> </a:t>
            </a:r>
            <a:r>
              <a:rPr lang="en-US" sz="900" dirty="0" err="1"/>
              <a:t>ilişkin</a:t>
            </a:r>
            <a:r>
              <a:rPr lang="en-US" sz="900" dirty="0"/>
              <a:t> </a:t>
            </a:r>
            <a:r>
              <a:rPr lang="en-US" sz="900" dirty="0" err="1"/>
              <a:t>Ödemeler</a:t>
            </a:r>
            <a:r>
              <a:rPr lang="en-US" sz="900" dirty="0"/>
              <a:t> </a:t>
            </a:r>
            <a:r>
              <a:rPr lang="en-US" sz="900" dirty="0" err="1"/>
              <a:t>Dengesi</a:t>
            </a:r>
            <a:r>
              <a:rPr lang="en-US" sz="900" dirty="0"/>
              <a:t> </a:t>
            </a:r>
            <a:r>
              <a:rPr lang="en-US" sz="900" dirty="0" err="1"/>
              <a:t>verilerini</a:t>
            </a:r>
            <a:r>
              <a:rPr lang="en-US" sz="900" dirty="0"/>
              <a:t> </a:t>
            </a:r>
            <a:r>
              <a:rPr lang="en-US" sz="900" dirty="0" err="1"/>
              <a:t>açıkladı</a:t>
            </a:r>
            <a:r>
              <a:rPr lang="en-US" sz="900" dirty="0"/>
              <a:t>.</a:t>
            </a:r>
          </a:p>
          <a:p>
            <a:pPr algn="just"/>
            <a:r>
              <a:rPr lang="en-US" sz="900" dirty="0" smtClean="0"/>
              <a:t>Buna </a:t>
            </a:r>
            <a:r>
              <a:rPr lang="en-US" sz="900" dirty="0" err="1"/>
              <a:t>göre</a:t>
            </a:r>
            <a:r>
              <a:rPr lang="en-US" sz="900" dirty="0"/>
              <a:t>, </a:t>
            </a:r>
            <a:r>
              <a:rPr lang="en-US" sz="900" dirty="0" err="1"/>
              <a:t>cari</a:t>
            </a:r>
            <a:r>
              <a:rPr lang="en-US" sz="900" dirty="0"/>
              <a:t> </a:t>
            </a:r>
            <a:r>
              <a:rPr lang="en-US" sz="900" dirty="0" err="1"/>
              <a:t>denge</a:t>
            </a:r>
            <a:r>
              <a:rPr lang="en-US" sz="900" dirty="0"/>
              <a:t> </a:t>
            </a:r>
            <a:r>
              <a:rPr lang="en-US" sz="900" dirty="0" err="1"/>
              <a:t>kasımda</a:t>
            </a:r>
            <a:r>
              <a:rPr lang="en-US" sz="900" dirty="0"/>
              <a:t> 186 </a:t>
            </a:r>
            <a:r>
              <a:rPr lang="en-US" sz="900" dirty="0" err="1"/>
              <a:t>Milyon</a:t>
            </a:r>
            <a:r>
              <a:rPr lang="en-US" sz="900" dirty="0"/>
              <a:t> </a:t>
            </a:r>
            <a:r>
              <a:rPr lang="en-US" sz="900" dirty="0" err="1"/>
              <a:t>Dolar</a:t>
            </a:r>
            <a:r>
              <a:rPr lang="en-US" sz="900" dirty="0"/>
              <a:t> </a:t>
            </a:r>
            <a:r>
              <a:rPr lang="en-US" sz="900" dirty="0" err="1"/>
              <a:t>fazla</a:t>
            </a:r>
            <a:r>
              <a:rPr lang="en-US" sz="900" dirty="0"/>
              <a:t> </a:t>
            </a:r>
            <a:r>
              <a:rPr lang="en-US" sz="900" dirty="0" err="1"/>
              <a:t>verdi</a:t>
            </a:r>
            <a:r>
              <a:rPr lang="en-US" sz="900" dirty="0"/>
              <a:t>.</a:t>
            </a:r>
          </a:p>
          <a:p>
            <a:pPr algn="just"/>
            <a:r>
              <a:rPr lang="en-US" sz="900" dirty="0" smtClean="0"/>
              <a:t>Reuters </a:t>
            </a:r>
            <a:r>
              <a:rPr lang="en-US" sz="900" dirty="0" err="1"/>
              <a:t>anketinde</a:t>
            </a:r>
            <a:r>
              <a:rPr lang="en-US" sz="900" dirty="0"/>
              <a:t> </a:t>
            </a:r>
            <a:r>
              <a:rPr lang="en-US" sz="900" dirty="0" err="1"/>
              <a:t>cari</a:t>
            </a:r>
            <a:r>
              <a:rPr lang="en-US" sz="900" dirty="0"/>
              <a:t> </a:t>
            </a:r>
            <a:r>
              <a:rPr lang="en-US" sz="900" dirty="0" err="1"/>
              <a:t>işlemler</a:t>
            </a:r>
            <a:r>
              <a:rPr lang="en-US" sz="900" dirty="0"/>
              <a:t> </a:t>
            </a:r>
            <a:r>
              <a:rPr lang="en-US" sz="900" dirty="0" err="1"/>
              <a:t>dengesinin</a:t>
            </a:r>
            <a:r>
              <a:rPr lang="en-US" sz="900" dirty="0"/>
              <a:t> </a:t>
            </a:r>
            <a:r>
              <a:rPr lang="en-US" sz="900" dirty="0" err="1"/>
              <a:t>Ekim</a:t>
            </a:r>
            <a:r>
              <a:rPr lang="en-US" sz="900" dirty="0"/>
              <a:t> 2023’de 750 </a:t>
            </a:r>
            <a:r>
              <a:rPr lang="en-US" sz="900" dirty="0" err="1"/>
              <a:t>Milyon</a:t>
            </a:r>
            <a:r>
              <a:rPr lang="en-US" sz="900" dirty="0"/>
              <a:t> </a:t>
            </a:r>
            <a:r>
              <a:rPr lang="en-US" sz="900" dirty="0" err="1" smtClean="0"/>
              <a:t>Dolar</a:t>
            </a:r>
            <a:r>
              <a:rPr lang="en-US" sz="900" dirty="0" smtClean="0"/>
              <a:t> </a:t>
            </a:r>
            <a:r>
              <a:rPr lang="en-US" sz="900" dirty="0" err="1"/>
              <a:t>fazla</a:t>
            </a:r>
            <a:r>
              <a:rPr lang="en-US" sz="900" dirty="0"/>
              <a:t> </a:t>
            </a:r>
            <a:r>
              <a:rPr lang="en-US" sz="900" dirty="0" err="1"/>
              <a:t>vermesi</a:t>
            </a:r>
            <a:r>
              <a:rPr lang="en-US" sz="900" dirty="0"/>
              <a:t> </a:t>
            </a:r>
            <a:r>
              <a:rPr lang="en-US" sz="900" dirty="0" err="1"/>
              <a:t>bekleniyordu</a:t>
            </a:r>
            <a:r>
              <a:rPr lang="en-US" sz="900" dirty="0"/>
              <a:t>. </a:t>
            </a:r>
            <a:r>
              <a:rPr lang="en-US" sz="900" dirty="0" err="1"/>
              <a:t>Önceki</a:t>
            </a:r>
            <a:r>
              <a:rPr lang="en-US" sz="900" dirty="0"/>
              <a:t> ay </a:t>
            </a:r>
            <a:r>
              <a:rPr lang="en-US" sz="900" dirty="0" err="1"/>
              <a:t>cari</a:t>
            </a:r>
            <a:r>
              <a:rPr lang="en-US" sz="900" dirty="0"/>
              <a:t> </a:t>
            </a:r>
            <a:r>
              <a:rPr lang="en-US" sz="900" dirty="0" err="1"/>
              <a:t>işlemler</a:t>
            </a:r>
            <a:r>
              <a:rPr lang="en-US" sz="900" dirty="0"/>
              <a:t> </a:t>
            </a:r>
            <a:r>
              <a:rPr lang="en-US" sz="900" dirty="0" err="1"/>
              <a:t>dengesi</a:t>
            </a:r>
            <a:r>
              <a:rPr lang="en-US" sz="900" dirty="0"/>
              <a:t> 1,88 </a:t>
            </a:r>
            <a:r>
              <a:rPr lang="en-US" sz="900" dirty="0" err="1"/>
              <a:t>Milyar</a:t>
            </a:r>
            <a:r>
              <a:rPr lang="en-US" sz="900" dirty="0"/>
              <a:t> </a:t>
            </a:r>
            <a:r>
              <a:rPr lang="en-US" sz="900" dirty="0" err="1"/>
              <a:t>Dolar</a:t>
            </a:r>
            <a:r>
              <a:rPr lang="en-US" sz="900" dirty="0"/>
              <a:t> </a:t>
            </a:r>
            <a:r>
              <a:rPr lang="en-US" sz="900" dirty="0" err="1"/>
              <a:t>fazla</a:t>
            </a:r>
            <a:r>
              <a:rPr lang="en-US" sz="900" dirty="0"/>
              <a:t> </a:t>
            </a:r>
            <a:r>
              <a:rPr lang="en-US" sz="900" dirty="0" err="1"/>
              <a:t>vermişti</a:t>
            </a:r>
            <a:r>
              <a:rPr lang="en-US" sz="900" dirty="0"/>
              <a:t>.</a:t>
            </a:r>
          </a:p>
          <a:p>
            <a:pPr algn="just"/>
            <a:r>
              <a:rPr lang="en-US" sz="900" dirty="0" err="1" smtClean="0"/>
              <a:t>Altın</a:t>
            </a:r>
            <a:r>
              <a:rPr lang="en-US" sz="900" dirty="0" smtClean="0"/>
              <a:t> </a:t>
            </a:r>
            <a:r>
              <a:rPr lang="en-US" sz="900" dirty="0"/>
              <a:t>ve </a:t>
            </a:r>
            <a:r>
              <a:rPr lang="en-US" sz="900" dirty="0" err="1"/>
              <a:t>enerji</a:t>
            </a:r>
            <a:r>
              <a:rPr lang="en-US" sz="900" dirty="0"/>
              <a:t> hariç </a:t>
            </a:r>
            <a:r>
              <a:rPr lang="en-US" sz="900" dirty="0" err="1"/>
              <a:t>cari</a:t>
            </a:r>
            <a:r>
              <a:rPr lang="en-US" sz="900" dirty="0"/>
              <a:t> </a:t>
            </a:r>
            <a:r>
              <a:rPr lang="en-US" sz="900" dirty="0" err="1"/>
              <a:t>işlemler</a:t>
            </a:r>
            <a:r>
              <a:rPr lang="en-US" sz="900" dirty="0"/>
              <a:t> </a:t>
            </a:r>
            <a:r>
              <a:rPr lang="en-US" sz="900" dirty="0" err="1"/>
              <a:t>hesabı</a:t>
            </a:r>
            <a:r>
              <a:rPr lang="en-US" sz="900" dirty="0"/>
              <a:t> </a:t>
            </a:r>
            <a:r>
              <a:rPr lang="en-US" sz="900" dirty="0" err="1"/>
              <a:t>ekimde</a:t>
            </a:r>
            <a:r>
              <a:rPr lang="en-US" sz="900" dirty="0"/>
              <a:t> 5,1 </a:t>
            </a:r>
            <a:r>
              <a:rPr lang="en-US" sz="900" dirty="0" err="1"/>
              <a:t>Milyar</a:t>
            </a:r>
            <a:r>
              <a:rPr lang="en-US" sz="900" dirty="0"/>
              <a:t> </a:t>
            </a:r>
            <a:r>
              <a:rPr lang="en-US" sz="900" dirty="0" err="1"/>
              <a:t>Dolar</a:t>
            </a:r>
            <a:r>
              <a:rPr lang="en-US" sz="900" dirty="0"/>
              <a:t> </a:t>
            </a:r>
            <a:r>
              <a:rPr lang="en-US" sz="900" dirty="0" err="1"/>
              <a:t>fazla</a:t>
            </a:r>
            <a:r>
              <a:rPr lang="en-US" sz="900" dirty="0"/>
              <a:t> </a:t>
            </a:r>
            <a:r>
              <a:rPr lang="en-US" sz="900" dirty="0" err="1"/>
              <a:t>verdi</a:t>
            </a:r>
            <a:r>
              <a:rPr lang="en-US" sz="900" dirty="0"/>
              <a:t>. </a:t>
            </a:r>
            <a:r>
              <a:rPr lang="en-US" sz="900" dirty="0" err="1"/>
              <a:t>Ödemeler</a:t>
            </a:r>
            <a:r>
              <a:rPr lang="en-US" sz="900" dirty="0"/>
              <a:t> </a:t>
            </a:r>
            <a:r>
              <a:rPr lang="en-US" sz="900" dirty="0" err="1"/>
              <a:t>dengesi</a:t>
            </a:r>
            <a:r>
              <a:rPr lang="en-US" sz="900" dirty="0"/>
              <a:t> </a:t>
            </a:r>
            <a:r>
              <a:rPr lang="en-US" sz="900" dirty="0" smtClean="0"/>
              <a:t>     </a:t>
            </a:r>
            <a:r>
              <a:rPr lang="en-US" sz="900" dirty="0" err="1" smtClean="0"/>
              <a:t>tanımlı</a:t>
            </a:r>
            <a:r>
              <a:rPr lang="en-US" sz="900" dirty="0" smtClean="0"/>
              <a:t> </a:t>
            </a:r>
            <a:r>
              <a:rPr lang="en-US" sz="900" dirty="0" err="1"/>
              <a:t>dış</a:t>
            </a:r>
            <a:r>
              <a:rPr lang="en-US" sz="900" dirty="0"/>
              <a:t>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açığı</a:t>
            </a:r>
            <a:r>
              <a:rPr lang="en-US" sz="900" dirty="0"/>
              <a:t> </a:t>
            </a:r>
            <a:r>
              <a:rPr lang="en-US" sz="900" dirty="0" err="1"/>
              <a:t>Ekim</a:t>
            </a:r>
            <a:r>
              <a:rPr lang="en-US" sz="900" dirty="0"/>
              <a:t> 2023’de 4,87 </a:t>
            </a:r>
            <a:r>
              <a:rPr lang="en-US" sz="900" dirty="0" err="1"/>
              <a:t>Milyar</a:t>
            </a:r>
            <a:r>
              <a:rPr lang="en-US" sz="900" dirty="0"/>
              <a:t> </a:t>
            </a:r>
            <a:r>
              <a:rPr lang="en-US" sz="900" dirty="0" err="1"/>
              <a:t>Dolar</a:t>
            </a:r>
            <a:r>
              <a:rPr lang="en-US" sz="900" dirty="0"/>
              <a:t> </a:t>
            </a:r>
            <a:r>
              <a:rPr lang="en-US" sz="900" dirty="0" err="1" smtClean="0"/>
              <a:t>oldu</a:t>
            </a:r>
            <a:r>
              <a:rPr lang="en-US" sz="900" dirty="0"/>
              <a:t> </a:t>
            </a:r>
            <a:r>
              <a:rPr lang="en-US" sz="900" dirty="0" smtClean="0"/>
              <a:t>  </a:t>
            </a:r>
            <a:endParaRPr lang="en-US" sz="900" dirty="0"/>
          </a:p>
          <a:p>
            <a:pPr algn="just"/>
            <a:r>
              <a:rPr lang="en-US" sz="900" dirty="0" err="1" smtClean="0"/>
              <a:t>Doğrudan</a:t>
            </a:r>
            <a:r>
              <a:rPr lang="en-US" sz="900" dirty="0" smtClean="0"/>
              <a:t> </a:t>
            </a:r>
            <a:r>
              <a:rPr lang="en-US" sz="900" dirty="0" err="1"/>
              <a:t>yatırımlardan</a:t>
            </a:r>
            <a:r>
              <a:rPr lang="en-US" sz="900" dirty="0"/>
              <a:t> </a:t>
            </a:r>
            <a:r>
              <a:rPr lang="en-US" sz="900" dirty="0" err="1"/>
              <a:t>kaynaklanan</a:t>
            </a:r>
            <a:r>
              <a:rPr lang="en-US" sz="900" dirty="0"/>
              <a:t> net </a:t>
            </a:r>
            <a:r>
              <a:rPr lang="en-US" sz="900" dirty="0" err="1"/>
              <a:t>girişler</a:t>
            </a:r>
            <a:r>
              <a:rPr lang="en-US" sz="900" dirty="0"/>
              <a:t> 638 </a:t>
            </a:r>
            <a:r>
              <a:rPr lang="en-US" sz="900" dirty="0" err="1"/>
              <a:t>Milyon</a:t>
            </a:r>
            <a:r>
              <a:rPr lang="en-US" sz="900" dirty="0"/>
              <a:t> </a:t>
            </a:r>
            <a:r>
              <a:rPr lang="en-US" sz="900" dirty="0" err="1"/>
              <a:t>Dolar</a:t>
            </a:r>
            <a:r>
              <a:rPr lang="en-US" sz="900" dirty="0"/>
              <a:t> olarak </a:t>
            </a:r>
            <a:r>
              <a:rPr lang="en-US" sz="900" dirty="0" err="1"/>
              <a:t>kaydedildi</a:t>
            </a:r>
            <a:r>
              <a:rPr lang="en-US" sz="900" dirty="0"/>
              <a:t>.</a:t>
            </a:r>
          </a:p>
          <a:p>
            <a:endParaRPr lang="en-US" sz="900" dirty="0"/>
          </a:p>
        </p:txBody>
      </p:sp>
      <p:sp>
        <p:nvSpPr>
          <p:cNvPr id="13" name="Rectangle 12"/>
          <p:cNvSpPr/>
          <p:nvPr/>
        </p:nvSpPr>
        <p:spPr>
          <a:xfrm>
            <a:off x="228600" y="4052986"/>
            <a:ext cx="477774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n-US" sz="900" b="1" dirty="0" err="1" smtClean="0"/>
              <a:t>İşgücü</a:t>
            </a:r>
            <a:r>
              <a:rPr lang="en-US" sz="900" b="1" dirty="0" smtClean="0"/>
              <a:t> </a:t>
            </a:r>
            <a:r>
              <a:rPr lang="en-US" sz="900" b="1" dirty="0" err="1"/>
              <a:t>İstatistikleri</a:t>
            </a:r>
            <a:r>
              <a:rPr lang="en-US" sz="900" b="1" dirty="0"/>
              <a:t>, </a:t>
            </a:r>
            <a:r>
              <a:rPr lang="en-US" sz="900" b="1" dirty="0" err="1"/>
              <a:t>Ekim</a:t>
            </a:r>
            <a:r>
              <a:rPr lang="en-US" sz="900" b="1" dirty="0"/>
              <a:t> 2023 (11.12.2023</a:t>
            </a:r>
            <a:r>
              <a:rPr lang="en-US" sz="900" b="1" dirty="0" smtClean="0"/>
              <a:t>)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endParaRPr lang="en-US" sz="900" dirty="0"/>
          </a:p>
          <a:p>
            <a:pPr algn="just" fontAlgn="base"/>
            <a:r>
              <a:rPr lang="en-US" sz="900" dirty="0" err="1" smtClean="0"/>
              <a:t>Mevsim</a:t>
            </a:r>
            <a:r>
              <a:rPr lang="en-US" sz="900" dirty="0" smtClean="0"/>
              <a:t> </a:t>
            </a:r>
            <a:r>
              <a:rPr lang="en-US" sz="900" dirty="0" err="1"/>
              <a:t>etkisinden</a:t>
            </a:r>
            <a:r>
              <a:rPr lang="en-US" sz="900" dirty="0"/>
              <a:t> </a:t>
            </a:r>
            <a:r>
              <a:rPr lang="en-US" sz="900" dirty="0" err="1"/>
              <a:t>arındırılmış</a:t>
            </a:r>
            <a:r>
              <a:rPr lang="en-US" sz="900" dirty="0"/>
              <a:t> </a:t>
            </a:r>
            <a:r>
              <a:rPr lang="en-US" sz="900" dirty="0" err="1"/>
              <a:t>işsizlik</a:t>
            </a:r>
            <a:r>
              <a:rPr lang="en-US" sz="900" dirty="0"/>
              <a:t> </a:t>
            </a:r>
            <a:r>
              <a:rPr lang="en-US" sz="900" dirty="0" err="1"/>
              <a:t>oranı</a:t>
            </a:r>
            <a:r>
              <a:rPr lang="en-US" sz="900" dirty="0"/>
              <a:t> %8,5 </a:t>
            </a:r>
            <a:r>
              <a:rPr lang="en-US" sz="900" dirty="0" err="1"/>
              <a:t>seviyesinde</a:t>
            </a:r>
            <a:r>
              <a:rPr lang="en-US" sz="900" dirty="0"/>
              <a:t> </a:t>
            </a:r>
            <a:r>
              <a:rPr lang="en-US" sz="900" dirty="0" err="1" smtClean="0"/>
              <a:t>gerçekleşti</a:t>
            </a:r>
            <a:r>
              <a:rPr lang="en-US" sz="900" dirty="0"/>
              <a:t/>
            </a:r>
            <a:br>
              <a:rPr lang="en-US" sz="900" dirty="0"/>
            </a:br>
            <a:r>
              <a:rPr lang="en-US" sz="900" dirty="0" err="1"/>
              <a:t>Hanehalkı</a:t>
            </a:r>
            <a:r>
              <a:rPr lang="en-US" sz="900" dirty="0"/>
              <a:t> </a:t>
            </a:r>
            <a:r>
              <a:rPr lang="en-US" sz="900" dirty="0" err="1"/>
              <a:t>İşgücü</a:t>
            </a:r>
            <a:r>
              <a:rPr lang="en-US" sz="900" dirty="0"/>
              <a:t> </a:t>
            </a:r>
            <a:r>
              <a:rPr lang="en-US" sz="900" dirty="0" err="1"/>
              <a:t>Araştırması</a:t>
            </a:r>
            <a:r>
              <a:rPr lang="en-US" sz="900" dirty="0"/>
              <a:t> </a:t>
            </a:r>
            <a:r>
              <a:rPr lang="en-US" sz="900" dirty="0" err="1"/>
              <a:t>sonuçlarına</a:t>
            </a:r>
            <a:r>
              <a:rPr lang="en-US" sz="900" dirty="0"/>
              <a:t> göre; 15 ve daha yukarı </a:t>
            </a:r>
            <a:r>
              <a:rPr lang="en-US" sz="900" dirty="0" err="1"/>
              <a:t>yaştaki</a:t>
            </a:r>
            <a:r>
              <a:rPr lang="en-US" sz="900" dirty="0"/>
              <a:t> </a:t>
            </a:r>
            <a:r>
              <a:rPr lang="en-US" sz="900" dirty="0" err="1"/>
              <a:t>kişilerde</a:t>
            </a:r>
            <a:r>
              <a:rPr lang="en-US" sz="900" dirty="0"/>
              <a:t> </a:t>
            </a:r>
            <a:r>
              <a:rPr lang="en-US" sz="900" dirty="0" err="1"/>
              <a:t>işsiz</a:t>
            </a:r>
            <a:r>
              <a:rPr lang="en-US" sz="900" dirty="0"/>
              <a:t> </a:t>
            </a:r>
            <a:r>
              <a:rPr lang="en-US" sz="900" dirty="0" err="1"/>
              <a:t>sayısı</a:t>
            </a:r>
            <a:r>
              <a:rPr lang="en-US" sz="900" dirty="0"/>
              <a:t> 2023 </a:t>
            </a:r>
            <a:r>
              <a:rPr lang="en-US" sz="900" dirty="0" err="1"/>
              <a:t>yılı</a:t>
            </a:r>
            <a:r>
              <a:rPr lang="en-US" sz="900" dirty="0"/>
              <a:t> </a:t>
            </a:r>
            <a:r>
              <a:rPr lang="en-US" sz="900" dirty="0" err="1"/>
              <a:t>Ekim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bir önceki </a:t>
            </a:r>
            <a:r>
              <a:rPr lang="en-US" sz="900" dirty="0" err="1"/>
              <a:t>aya</a:t>
            </a:r>
            <a:r>
              <a:rPr lang="en-US" sz="900" dirty="0"/>
              <a:t> göre 163 bin </a:t>
            </a:r>
            <a:r>
              <a:rPr lang="en-US" sz="900" dirty="0" err="1"/>
              <a:t>kişi</a:t>
            </a:r>
            <a:r>
              <a:rPr lang="en-US" sz="900" dirty="0"/>
              <a:t> </a:t>
            </a:r>
            <a:r>
              <a:rPr lang="en-US" sz="900" dirty="0" err="1"/>
              <a:t>azalarak</a:t>
            </a:r>
            <a:r>
              <a:rPr lang="en-US" sz="900" dirty="0"/>
              <a:t> 2 </a:t>
            </a:r>
            <a:r>
              <a:rPr lang="en-US" sz="900" dirty="0" err="1"/>
              <a:t>Milyon</a:t>
            </a:r>
            <a:r>
              <a:rPr lang="en-US" sz="900" dirty="0"/>
              <a:t> 961 bin </a:t>
            </a:r>
            <a:r>
              <a:rPr lang="en-US" sz="900" dirty="0" err="1"/>
              <a:t>kişi</a:t>
            </a:r>
            <a:r>
              <a:rPr lang="en-US" sz="900" dirty="0"/>
              <a:t> oldu. </a:t>
            </a:r>
            <a:r>
              <a:rPr lang="en-US" sz="900" dirty="0" err="1"/>
              <a:t>İşsizlik</a:t>
            </a:r>
            <a:r>
              <a:rPr lang="en-US" sz="900" dirty="0"/>
              <a:t> </a:t>
            </a:r>
            <a:r>
              <a:rPr lang="en-US" sz="900" dirty="0" err="1"/>
              <a:t>oranı</a:t>
            </a:r>
            <a:r>
              <a:rPr lang="en-US" sz="900" dirty="0"/>
              <a:t> </a:t>
            </a:r>
            <a:r>
              <a:rPr lang="en-US" sz="900" dirty="0" err="1"/>
              <a:t>ise</a:t>
            </a:r>
            <a:r>
              <a:rPr lang="en-US" sz="900" dirty="0"/>
              <a:t> 0,5 </a:t>
            </a:r>
            <a:r>
              <a:rPr lang="en-US" sz="900" dirty="0" err="1"/>
              <a:t>puan</a:t>
            </a:r>
            <a:r>
              <a:rPr lang="en-US" sz="900" dirty="0"/>
              <a:t> </a:t>
            </a:r>
            <a:r>
              <a:rPr lang="en-US" sz="900" dirty="0" err="1"/>
              <a:t>azalarak</a:t>
            </a:r>
            <a:r>
              <a:rPr lang="en-US" sz="900" dirty="0"/>
              <a:t> %8,5 </a:t>
            </a:r>
            <a:r>
              <a:rPr lang="en-US" sz="900" dirty="0" err="1"/>
              <a:t>seviyesinde</a:t>
            </a:r>
            <a:r>
              <a:rPr lang="en-US" sz="900" dirty="0"/>
              <a:t> </a:t>
            </a:r>
            <a:r>
              <a:rPr lang="en-US" sz="900" dirty="0" err="1"/>
              <a:t>gerçekleşti</a:t>
            </a:r>
            <a:r>
              <a:rPr lang="en-US" sz="900" dirty="0"/>
              <a:t>. </a:t>
            </a:r>
            <a:r>
              <a:rPr lang="en-US" sz="900" dirty="0" err="1"/>
              <a:t>İşsizlik</a:t>
            </a:r>
            <a:r>
              <a:rPr lang="en-US" sz="900" dirty="0"/>
              <a:t> </a:t>
            </a:r>
            <a:r>
              <a:rPr lang="en-US" sz="900" dirty="0" err="1"/>
              <a:t>oranı</a:t>
            </a:r>
            <a:r>
              <a:rPr lang="en-US" sz="900" dirty="0"/>
              <a:t> </a:t>
            </a:r>
            <a:r>
              <a:rPr lang="en-US" sz="900" dirty="0" err="1"/>
              <a:t>erkeklerde</a:t>
            </a:r>
            <a:r>
              <a:rPr lang="en-US" sz="900" dirty="0"/>
              <a:t> %7,0 </a:t>
            </a:r>
            <a:r>
              <a:rPr lang="en-US" sz="900" dirty="0" err="1"/>
              <a:t>iken</a:t>
            </a:r>
            <a:r>
              <a:rPr lang="en-US" sz="900" dirty="0"/>
              <a:t> </a:t>
            </a:r>
            <a:r>
              <a:rPr lang="en-US" sz="900" dirty="0" err="1"/>
              <a:t>kadınlarda</a:t>
            </a:r>
            <a:r>
              <a:rPr lang="en-US" sz="900" dirty="0"/>
              <a:t> %11,3 olarak </a:t>
            </a:r>
            <a:r>
              <a:rPr lang="en-US" sz="900" dirty="0" err="1"/>
              <a:t>tahmin</a:t>
            </a:r>
            <a:r>
              <a:rPr lang="en-US" sz="900" dirty="0"/>
              <a:t> </a:t>
            </a:r>
            <a:r>
              <a:rPr lang="en-US" sz="900" dirty="0" err="1"/>
              <a:t>edildi</a:t>
            </a:r>
            <a:r>
              <a:rPr lang="en-US" sz="900" dirty="0"/>
              <a:t>.</a:t>
            </a: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4539774"/>
              </p:ext>
            </p:extLst>
          </p:nvPr>
        </p:nvGraphicFramePr>
        <p:xfrm>
          <a:off x="339365" y="5071381"/>
          <a:ext cx="4407895" cy="1756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22814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80" y="679320"/>
            <a:ext cx="2118832" cy="4052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26" y="6665073"/>
            <a:ext cx="3118854" cy="2865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9660" y="5402445"/>
            <a:ext cx="5151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900" b="1" i="1" dirty="0" smtClean="0">
                <a:solidFill>
                  <a:prstClr val="black"/>
                </a:solidFill>
              </a:rPr>
              <a:t>YASAL UYARI: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</a:t>
            </a:r>
            <a:r>
              <a:rPr lang="tr-TR" sz="900" i="1" dirty="0" smtClean="0">
                <a:solidFill>
                  <a:prstClr val="black"/>
                </a:solidFill>
              </a:rPr>
              <a:t>bilgiler</a:t>
            </a:r>
            <a:r>
              <a:rPr lang="en-US" sz="900" i="1" dirty="0" smtClean="0">
                <a:solidFill>
                  <a:prstClr val="black"/>
                </a:solidFill>
              </a:rPr>
              <a:t>,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Bankamız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uzmanları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tarafından</a:t>
            </a:r>
            <a:r>
              <a:rPr lang="en-US" sz="900" i="1" dirty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güvenilir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olduğuna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inanılan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kamuya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açık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kaynaklar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kullanılarak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tr-TR" sz="900" i="1" dirty="0" smtClean="0">
                <a:solidFill>
                  <a:prstClr val="black"/>
                </a:solidFill>
              </a:rPr>
              <a:t>bilgilendirme </a:t>
            </a:r>
            <a:r>
              <a:rPr lang="tr-TR" sz="900" i="1" dirty="0">
                <a:solidFill>
                  <a:prstClr val="black"/>
                </a:solidFill>
              </a:rPr>
              <a:t>amacı ile hazırlanmıştır. </a:t>
            </a:r>
            <a:r>
              <a:rPr lang="en-US" sz="900" i="1" dirty="0" err="1" smtClean="0">
                <a:solidFill>
                  <a:prstClr val="black"/>
                </a:solidFill>
              </a:rPr>
              <a:t>Paylaşılan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veri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en-US" sz="900" i="1" dirty="0" err="1" smtClean="0">
                <a:solidFill>
                  <a:prstClr val="black"/>
                </a:solidFill>
              </a:rPr>
              <a:t>finansal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bilgi, </a:t>
            </a:r>
            <a:r>
              <a:rPr lang="en-US" sz="900" i="1" dirty="0" err="1" smtClean="0">
                <a:solidFill>
                  <a:prstClr val="black"/>
                </a:solidFill>
              </a:rPr>
              <a:t>görüş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ve </a:t>
            </a:r>
            <a:r>
              <a:rPr lang="tr-TR" sz="900" i="1" dirty="0" smtClean="0">
                <a:solidFill>
                  <a:prstClr val="black"/>
                </a:solidFill>
              </a:rPr>
              <a:t>tavsiyeler </a:t>
            </a:r>
            <a:r>
              <a:rPr lang="tr-TR" sz="900" i="1" dirty="0">
                <a:solidFill>
                  <a:prstClr val="black"/>
                </a:solidFill>
              </a:rPr>
              <a:t>yatırım danışmanlığı kapsamında değildir. Herhangi bir yatırım aracının alım-satım önerisi ya da getiri vaadi olarak yorumlanmamalıdır. Bu görüşler mali durumunuz ile risk ve getiri tercihlerinize uygun olmayabilir. Bu nedenle</a:t>
            </a:r>
            <a:r>
              <a:rPr lang="tr-TR" sz="900" i="1" dirty="0" smtClean="0">
                <a:solidFill>
                  <a:prstClr val="black"/>
                </a:solidFill>
              </a:rPr>
              <a:t>,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sadece </a:t>
            </a:r>
            <a:r>
              <a:rPr lang="tr-TR" sz="900" i="1" dirty="0">
                <a:solidFill>
                  <a:prstClr val="black"/>
                </a:solidFill>
              </a:rPr>
              <a:t>burada yer alan bilgilere dayanarak yatırım kararı verilmesi beklentilerinize uygun sonuçlar doğurmayabilir</a:t>
            </a:r>
            <a:r>
              <a:rPr lang="tr-TR" sz="900" i="1" dirty="0" smtClean="0">
                <a:solidFill>
                  <a:prstClr val="black"/>
                </a:solidFill>
              </a:rPr>
              <a:t>.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fiyatlar, veriler ve bilgilerin tam ve doğru olduğu garanti edilemez; içerik, haber verilmeksizin değiştirilebilir</a:t>
            </a:r>
            <a:r>
              <a:rPr lang="tr-TR" sz="900" i="1" dirty="0" smtClean="0">
                <a:solidFill>
                  <a:prstClr val="black"/>
                </a:solidFill>
              </a:rPr>
              <a:t>. Bu </a:t>
            </a:r>
            <a:r>
              <a:rPr lang="tr-TR" sz="900" i="1" dirty="0">
                <a:solidFill>
                  <a:prstClr val="black"/>
                </a:solidFill>
              </a:rPr>
              <a:t>kaynakların kullanılması nedeni ile ortaya çıkabilecek </a:t>
            </a:r>
            <a:r>
              <a:rPr lang="tr-TR" sz="900" i="1" dirty="0" smtClean="0">
                <a:solidFill>
                  <a:prstClr val="black"/>
                </a:solidFill>
              </a:rPr>
              <a:t>hatalardan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ya</a:t>
            </a:r>
            <a:r>
              <a:rPr lang="en-US" sz="900" i="1" dirty="0" smtClean="0">
                <a:solidFill>
                  <a:prstClr val="black"/>
                </a:solidFill>
              </a:rPr>
              <a:t> da </a:t>
            </a:r>
            <a:r>
              <a:rPr lang="en-US" sz="900" i="1" dirty="0" err="1" smtClean="0">
                <a:solidFill>
                  <a:prstClr val="black"/>
                </a:solidFill>
              </a:rPr>
              <a:t>zararlardan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Near East Bank Ltd. sorumlu </a:t>
            </a:r>
            <a:r>
              <a:rPr lang="tr-TR" sz="900" i="1" dirty="0" smtClean="0">
                <a:solidFill>
                  <a:prstClr val="black"/>
                </a:solidFill>
              </a:rPr>
              <a:t>de</a:t>
            </a:r>
            <a:r>
              <a:rPr lang="en-US" sz="900" i="1" dirty="0" smtClean="0">
                <a:solidFill>
                  <a:prstClr val="black"/>
                </a:solidFill>
              </a:rPr>
              <a:t>ğ</a:t>
            </a:r>
            <a:r>
              <a:rPr lang="tr-TR" sz="900" i="1" dirty="0" smtClean="0">
                <a:solidFill>
                  <a:prstClr val="black"/>
                </a:solidFill>
              </a:rPr>
              <a:t>ildir</a:t>
            </a:r>
            <a:r>
              <a:rPr lang="tr-TR" sz="900" i="1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" y="0"/>
            <a:ext cx="5328366" cy="1022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9" y="6602774"/>
            <a:ext cx="5327493" cy="9584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1992" y="5106270"/>
            <a:ext cx="3204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Kaynaklar</a:t>
            </a:r>
            <a:r>
              <a:rPr lang="en-US" sz="800" dirty="0" smtClean="0"/>
              <a:t>: TÜİK, Bloomberg, TCMB, İSO, T.C. </a:t>
            </a:r>
            <a:r>
              <a:rPr lang="en-US" sz="800" dirty="0" err="1" smtClean="0"/>
              <a:t>Ticaret</a:t>
            </a:r>
            <a:r>
              <a:rPr lang="en-US" sz="800" dirty="0" smtClean="0"/>
              <a:t> </a:t>
            </a:r>
            <a:r>
              <a:rPr lang="en-US" sz="800" dirty="0" err="1" smtClean="0"/>
              <a:t>Bakanlığı</a:t>
            </a:r>
            <a:r>
              <a:rPr lang="en-US" sz="800" dirty="0" smtClean="0"/>
              <a:t>, KKTC DPÖ.</a:t>
            </a:r>
            <a:endParaRPr lang="en-US" sz="800" dirty="0"/>
          </a:p>
        </p:txBody>
      </p:sp>
      <p:sp>
        <p:nvSpPr>
          <p:cNvPr id="12" name="Text Placeholder 18"/>
          <p:cNvSpPr txBox="1">
            <a:spLocks/>
          </p:cNvSpPr>
          <p:nvPr/>
        </p:nvSpPr>
        <p:spPr>
          <a:xfrm>
            <a:off x="159396" y="1192483"/>
            <a:ext cx="2497690" cy="3763492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US" sz="900" dirty="0"/>
          </a:p>
        </p:txBody>
      </p:sp>
      <p:sp>
        <p:nvSpPr>
          <p:cNvPr id="7" name="Rectangle 6"/>
          <p:cNvSpPr/>
          <p:nvPr/>
        </p:nvSpPr>
        <p:spPr>
          <a:xfrm>
            <a:off x="129902" y="1166902"/>
            <a:ext cx="2367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92426" y="1135338"/>
            <a:ext cx="2483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96072" y="1257086"/>
            <a:ext cx="4771854" cy="3885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900" b="1" dirty="0" err="1"/>
              <a:t>S&amp;P’den</a:t>
            </a:r>
            <a:r>
              <a:rPr lang="en-US" sz="900" b="1" dirty="0"/>
              <a:t> Türkiye </a:t>
            </a:r>
            <a:r>
              <a:rPr lang="en-US" sz="900" b="1" dirty="0" err="1"/>
              <a:t>K</a:t>
            </a:r>
            <a:r>
              <a:rPr lang="en-US" sz="900" b="1" dirty="0" err="1" smtClean="0"/>
              <a:t>ararı</a:t>
            </a:r>
            <a:r>
              <a:rPr lang="en-US" sz="900" b="1" dirty="0" smtClean="0"/>
              <a:t> </a:t>
            </a:r>
          </a:p>
          <a:p>
            <a:pPr algn="just" fontAlgn="base"/>
            <a:endParaRPr lang="en-US" sz="850" b="1" dirty="0"/>
          </a:p>
          <a:p>
            <a:pPr algn="just" fontAlgn="base">
              <a:lnSpc>
                <a:spcPct val="150000"/>
              </a:lnSpc>
            </a:pPr>
            <a:r>
              <a:rPr lang="en-US" sz="900" dirty="0" err="1"/>
              <a:t>Uluslararası</a:t>
            </a:r>
            <a:r>
              <a:rPr lang="en-US" sz="900" dirty="0"/>
              <a:t> </a:t>
            </a:r>
            <a:r>
              <a:rPr lang="en-US" sz="900" dirty="0" err="1"/>
              <a:t>kredi</a:t>
            </a:r>
            <a:r>
              <a:rPr lang="en-US" sz="900" dirty="0"/>
              <a:t> </a:t>
            </a:r>
            <a:r>
              <a:rPr lang="en-US" sz="900" dirty="0" err="1"/>
              <a:t>derecelendirme</a:t>
            </a:r>
            <a:r>
              <a:rPr lang="en-US" sz="900" dirty="0"/>
              <a:t> </a:t>
            </a:r>
            <a:r>
              <a:rPr lang="en-US" sz="900" dirty="0" err="1"/>
              <a:t>kuruluşu</a:t>
            </a:r>
            <a:r>
              <a:rPr lang="en-US" sz="900" dirty="0"/>
              <a:t> S&amp;P </a:t>
            </a:r>
            <a:r>
              <a:rPr lang="en-US" sz="900" dirty="0" err="1"/>
              <a:t>takvim</a:t>
            </a:r>
            <a:r>
              <a:rPr lang="en-US" sz="900" dirty="0"/>
              <a:t> </a:t>
            </a:r>
            <a:r>
              <a:rPr lang="en-US" sz="900" dirty="0" err="1"/>
              <a:t>dışı</a:t>
            </a:r>
            <a:r>
              <a:rPr lang="en-US" sz="900" dirty="0"/>
              <a:t> </a:t>
            </a:r>
            <a:r>
              <a:rPr lang="en-US" sz="900" dirty="0" err="1"/>
              <a:t>değerlendirmeye</a:t>
            </a:r>
            <a:r>
              <a:rPr lang="en-US" sz="900" dirty="0"/>
              <a:t> </a:t>
            </a:r>
            <a:r>
              <a:rPr lang="en-US" sz="900" dirty="0" err="1"/>
              <a:t>giderek</a:t>
            </a:r>
            <a:r>
              <a:rPr lang="en-US" sz="900" dirty="0"/>
              <a:t> </a:t>
            </a:r>
            <a:r>
              <a:rPr lang="en-US" sz="900" dirty="0" err="1"/>
              <a:t>Türkiye’nin</a:t>
            </a:r>
            <a:r>
              <a:rPr lang="en-US" sz="900" dirty="0"/>
              <a:t> </a:t>
            </a:r>
            <a:r>
              <a:rPr lang="en-US" sz="900" dirty="0" err="1"/>
              <a:t>kredi</a:t>
            </a:r>
            <a:r>
              <a:rPr lang="en-US" sz="900" dirty="0"/>
              <a:t> </a:t>
            </a:r>
            <a:r>
              <a:rPr lang="en-US" sz="900" dirty="0" err="1"/>
              <a:t>notunu</a:t>
            </a:r>
            <a:r>
              <a:rPr lang="en-US" sz="900" dirty="0"/>
              <a:t> “B” olarak teyit </a:t>
            </a:r>
            <a:r>
              <a:rPr lang="en-US" sz="900" dirty="0" err="1"/>
              <a:t>ederken</a:t>
            </a:r>
            <a:r>
              <a:rPr lang="en-US" sz="900" dirty="0"/>
              <a:t> not </a:t>
            </a:r>
            <a:r>
              <a:rPr lang="en-US" sz="900" dirty="0" err="1"/>
              <a:t>görünümünü</a:t>
            </a:r>
            <a:r>
              <a:rPr lang="en-US" sz="900" dirty="0"/>
              <a:t> </a:t>
            </a:r>
            <a:r>
              <a:rPr lang="en-US" sz="900" dirty="0" err="1"/>
              <a:t>durağandan</a:t>
            </a:r>
            <a:r>
              <a:rPr lang="en-US" sz="900" dirty="0"/>
              <a:t> </a:t>
            </a:r>
            <a:r>
              <a:rPr lang="en-US" sz="900" dirty="0" err="1"/>
              <a:t>pozitife</a:t>
            </a:r>
            <a:r>
              <a:rPr lang="en-US" sz="900" dirty="0"/>
              <a:t> </a:t>
            </a:r>
            <a:r>
              <a:rPr lang="en-US" sz="900" dirty="0" err="1"/>
              <a:t>revize</a:t>
            </a:r>
            <a:r>
              <a:rPr lang="en-US" sz="900" dirty="0"/>
              <a:t> </a:t>
            </a:r>
            <a:r>
              <a:rPr lang="en-US" sz="900" dirty="0" err="1" smtClean="0"/>
              <a:t>etti</a:t>
            </a:r>
            <a:r>
              <a:rPr lang="en-US" sz="900" b="1" dirty="0" err="1" smtClean="0"/>
              <a:t>.</a:t>
            </a:r>
            <a:r>
              <a:rPr lang="en-US" sz="900" dirty="0" err="1" smtClean="0"/>
              <a:t>Raporda</a:t>
            </a:r>
            <a:r>
              <a:rPr lang="en-US" sz="900" dirty="0" smtClean="0"/>
              <a:t> </a:t>
            </a:r>
            <a:r>
              <a:rPr lang="en-US" sz="900" dirty="0" err="1"/>
              <a:t>politika</a:t>
            </a:r>
            <a:r>
              <a:rPr lang="en-US" sz="900" dirty="0"/>
              <a:t> </a:t>
            </a:r>
            <a:r>
              <a:rPr lang="en-US" sz="900" dirty="0" err="1"/>
              <a:t>yapıcıların</a:t>
            </a:r>
            <a:r>
              <a:rPr lang="en-US" sz="900" dirty="0"/>
              <a:t> </a:t>
            </a:r>
            <a:r>
              <a:rPr lang="en-US" sz="900" dirty="0" err="1"/>
              <a:t>aşırı</a:t>
            </a:r>
            <a:r>
              <a:rPr lang="en-US" sz="900" dirty="0"/>
              <a:t> </a:t>
            </a:r>
            <a:r>
              <a:rPr lang="en-US" sz="900" dirty="0" err="1"/>
              <a:t>ısınan</a:t>
            </a:r>
            <a:r>
              <a:rPr lang="en-US" sz="900" dirty="0"/>
              <a:t> </a:t>
            </a:r>
            <a:r>
              <a:rPr lang="en-US" sz="900" dirty="0" err="1"/>
              <a:t>ekonomiyi</a:t>
            </a:r>
            <a:r>
              <a:rPr lang="en-US" sz="900" dirty="0"/>
              <a:t> </a:t>
            </a:r>
            <a:r>
              <a:rPr lang="en-US" sz="900" dirty="0" err="1"/>
              <a:t>soğutmak</a:t>
            </a:r>
            <a:r>
              <a:rPr lang="en-US" sz="900" dirty="0"/>
              <a:t> </a:t>
            </a:r>
            <a:r>
              <a:rPr lang="en-US" sz="900" dirty="0" err="1"/>
              <a:t>konusunda</a:t>
            </a:r>
            <a:r>
              <a:rPr lang="en-US" sz="900" dirty="0"/>
              <a:t> </a:t>
            </a:r>
            <a:r>
              <a:rPr lang="en-US" sz="900" dirty="0" err="1"/>
              <a:t>ilerleme</a:t>
            </a:r>
            <a:r>
              <a:rPr lang="en-US" sz="900" dirty="0"/>
              <a:t> </a:t>
            </a:r>
            <a:r>
              <a:rPr lang="en-US" sz="900" dirty="0" err="1"/>
              <a:t>kaydettiği</a:t>
            </a:r>
            <a:r>
              <a:rPr lang="en-US" sz="900" dirty="0"/>
              <a:t>, Türkiye </a:t>
            </a:r>
            <a:r>
              <a:rPr lang="en-US" sz="900" dirty="0" err="1"/>
              <a:t>Cumhuriyet</a:t>
            </a:r>
            <a:r>
              <a:rPr lang="en-US" sz="900" dirty="0"/>
              <a:t> Merkez </a:t>
            </a:r>
            <a:r>
              <a:rPr lang="en-US" sz="900" dirty="0" err="1"/>
              <a:t>Bankası’nın</a:t>
            </a:r>
            <a:r>
              <a:rPr lang="en-US" sz="900" dirty="0"/>
              <a:t> da </a:t>
            </a:r>
            <a:r>
              <a:rPr lang="en-US" sz="900" dirty="0" err="1"/>
              <a:t>tükenen</a:t>
            </a:r>
            <a:r>
              <a:rPr lang="en-US" sz="900" dirty="0"/>
              <a:t> net </a:t>
            </a:r>
            <a:r>
              <a:rPr lang="en-US" sz="900" dirty="0" err="1"/>
              <a:t>Döviz</a:t>
            </a:r>
            <a:r>
              <a:rPr lang="en-US" sz="900" dirty="0"/>
              <a:t> </a:t>
            </a:r>
            <a:r>
              <a:rPr lang="en-US" sz="900" dirty="0" err="1"/>
              <a:t>rezervi</a:t>
            </a:r>
            <a:r>
              <a:rPr lang="en-US" sz="900" dirty="0"/>
              <a:t> </a:t>
            </a:r>
            <a:r>
              <a:rPr lang="en-US" sz="900" dirty="0" err="1"/>
              <a:t>stokunu</a:t>
            </a:r>
            <a:r>
              <a:rPr lang="en-US" sz="900" dirty="0"/>
              <a:t> </a:t>
            </a:r>
            <a:r>
              <a:rPr lang="en-US" sz="900" dirty="0" err="1"/>
              <a:t>yavaş</a:t>
            </a:r>
            <a:r>
              <a:rPr lang="en-US" sz="900" dirty="0"/>
              <a:t> </a:t>
            </a:r>
            <a:r>
              <a:rPr lang="en-US" sz="900" dirty="0" err="1"/>
              <a:t>yavaş</a:t>
            </a:r>
            <a:r>
              <a:rPr lang="en-US" sz="900" dirty="0"/>
              <a:t> </a:t>
            </a:r>
            <a:r>
              <a:rPr lang="en-US" sz="900" dirty="0" err="1"/>
              <a:t>yeniden</a:t>
            </a:r>
            <a:r>
              <a:rPr lang="en-US" sz="900" dirty="0"/>
              <a:t> </a:t>
            </a:r>
            <a:r>
              <a:rPr lang="en-US" sz="900" dirty="0" err="1"/>
              <a:t>inşa</a:t>
            </a:r>
            <a:r>
              <a:rPr lang="en-US" sz="900" dirty="0"/>
              <a:t> </a:t>
            </a:r>
            <a:r>
              <a:rPr lang="en-US" sz="900" dirty="0" err="1"/>
              <a:t>ettiği</a:t>
            </a:r>
            <a:r>
              <a:rPr lang="en-US" sz="900" dirty="0"/>
              <a:t> </a:t>
            </a:r>
            <a:r>
              <a:rPr lang="en-US" sz="900" dirty="0" err="1" smtClean="0"/>
              <a:t>belirtildi.Türkiye’de</a:t>
            </a:r>
            <a:r>
              <a:rPr lang="en-US" sz="900" dirty="0" smtClean="0"/>
              <a:t> </a:t>
            </a:r>
            <a:r>
              <a:rPr lang="en-US" sz="900" dirty="0" err="1"/>
              <a:t>ikiz</a:t>
            </a:r>
            <a:r>
              <a:rPr lang="en-US" sz="900" dirty="0"/>
              <a:t> </a:t>
            </a:r>
            <a:r>
              <a:rPr lang="en-US" sz="900" dirty="0" err="1"/>
              <a:t>açığın</a:t>
            </a:r>
            <a:r>
              <a:rPr lang="en-US" sz="900" dirty="0"/>
              <a:t> </a:t>
            </a:r>
            <a:r>
              <a:rPr lang="en-US" sz="900" dirty="0" err="1"/>
              <a:t>düştüğü</a:t>
            </a:r>
            <a:r>
              <a:rPr lang="en-US" sz="900" dirty="0"/>
              <a:t> </a:t>
            </a:r>
            <a:r>
              <a:rPr lang="en-US" sz="900" dirty="0" err="1"/>
              <a:t>belirtilerek</a:t>
            </a:r>
            <a:r>
              <a:rPr lang="en-US" sz="900" dirty="0"/>
              <a:t> “2023 </a:t>
            </a:r>
            <a:r>
              <a:rPr lang="en-US" sz="900" dirty="0" err="1"/>
              <a:t>sonunda</a:t>
            </a:r>
            <a:r>
              <a:rPr lang="en-US" sz="900" dirty="0"/>
              <a:t> </a:t>
            </a:r>
            <a:r>
              <a:rPr lang="en-US" sz="900" dirty="0" err="1"/>
              <a:t>bütçe</a:t>
            </a:r>
            <a:r>
              <a:rPr lang="en-US" sz="900" dirty="0"/>
              <a:t> </a:t>
            </a:r>
            <a:r>
              <a:rPr lang="en-US" sz="900" dirty="0" err="1"/>
              <a:t>açığı</a:t>
            </a:r>
            <a:r>
              <a:rPr lang="en-US" sz="900" dirty="0"/>
              <a:t>/GSYH </a:t>
            </a:r>
            <a:r>
              <a:rPr lang="en-US" sz="900" dirty="0" err="1"/>
              <a:t>oranının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4,3’lük </a:t>
            </a:r>
            <a:r>
              <a:rPr lang="en-US" sz="900" dirty="0" err="1"/>
              <a:t>hedefin</a:t>
            </a:r>
            <a:r>
              <a:rPr lang="en-US" sz="900" dirty="0"/>
              <a:t> altında </a:t>
            </a:r>
            <a:r>
              <a:rPr lang="en-US" sz="900" dirty="0" err="1"/>
              <a:t>olacağını</a:t>
            </a:r>
            <a:r>
              <a:rPr lang="en-US" sz="900" dirty="0"/>
              <a:t>, </a:t>
            </a:r>
            <a:r>
              <a:rPr lang="en-US" sz="900" dirty="0" err="1"/>
              <a:t>cari</a:t>
            </a:r>
            <a:r>
              <a:rPr lang="en-US" sz="900" dirty="0"/>
              <a:t> </a:t>
            </a:r>
            <a:r>
              <a:rPr lang="en-US" sz="900" dirty="0" err="1"/>
              <a:t>açığın</a:t>
            </a:r>
            <a:r>
              <a:rPr lang="en-US" sz="900" dirty="0"/>
              <a:t> </a:t>
            </a:r>
            <a:r>
              <a:rPr lang="en-US" sz="900" dirty="0" err="1"/>
              <a:t>ithalatın</a:t>
            </a:r>
            <a:r>
              <a:rPr lang="en-US" sz="900" dirty="0"/>
              <a:t> yılın son 4 </a:t>
            </a:r>
            <a:r>
              <a:rPr lang="en-US" sz="900" dirty="0" err="1"/>
              <a:t>ayda</a:t>
            </a:r>
            <a:r>
              <a:rPr lang="en-US" sz="900" dirty="0"/>
              <a:t> </a:t>
            </a:r>
            <a:r>
              <a:rPr lang="en-US" sz="900" dirty="0" err="1"/>
              <a:t>sert</a:t>
            </a:r>
            <a:r>
              <a:rPr lang="en-US" sz="900" dirty="0"/>
              <a:t> </a:t>
            </a:r>
            <a:r>
              <a:rPr lang="en-US" sz="900" dirty="0" err="1"/>
              <a:t>düşeceği</a:t>
            </a:r>
            <a:r>
              <a:rPr lang="en-US" sz="900" dirty="0"/>
              <a:t> </a:t>
            </a:r>
            <a:r>
              <a:rPr lang="en-US" sz="900" dirty="0" err="1"/>
              <a:t>beklentisiyle</a:t>
            </a:r>
            <a:r>
              <a:rPr lang="en-US" sz="900" dirty="0"/>
              <a:t> </a:t>
            </a:r>
            <a:r>
              <a:rPr lang="en-US" sz="900" dirty="0" err="1"/>
              <a:t>kademeli</a:t>
            </a:r>
            <a:r>
              <a:rPr lang="en-US" sz="900" dirty="0"/>
              <a:t> olarak </a:t>
            </a:r>
            <a:r>
              <a:rPr lang="en-US" sz="900" dirty="0" err="1"/>
              <a:t>daralacağını</a:t>
            </a:r>
            <a:r>
              <a:rPr lang="en-US" sz="900" dirty="0"/>
              <a:t> </a:t>
            </a:r>
            <a:r>
              <a:rPr lang="en-US" sz="900" dirty="0" err="1"/>
              <a:t>öngörüyoruz</a:t>
            </a:r>
            <a:r>
              <a:rPr lang="en-US" sz="900" dirty="0"/>
              <a:t>” </a:t>
            </a:r>
            <a:r>
              <a:rPr lang="en-US" sz="900" dirty="0" err="1"/>
              <a:t>değerlendirmesi</a:t>
            </a:r>
            <a:r>
              <a:rPr lang="en-US" sz="900" dirty="0"/>
              <a:t> </a:t>
            </a:r>
            <a:r>
              <a:rPr lang="en-US" sz="900" dirty="0" err="1" smtClean="0"/>
              <a:t>yapıldı</a:t>
            </a:r>
            <a:r>
              <a:rPr lang="en-US" sz="900" dirty="0" smtClean="0"/>
              <a:t>. Merkez </a:t>
            </a:r>
            <a:r>
              <a:rPr lang="en-US" sz="900" dirty="0" err="1"/>
              <a:t>Bankası’nın</a:t>
            </a:r>
            <a:r>
              <a:rPr lang="en-US" sz="900" dirty="0"/>
              <a:t> </a:t>
            </a:r>
            <a:r>
              <a:rPr lang="en-US" sz="900" dirty="0" err="1"/>
              <a:t>Haziran</a:t>
            </a:r>
            <a:r>
              <a:rPr lang="en-US" sz="900" dirty="0"/>
              <a:t> </a:t>
            </a:r>
            <a:r>
              <a:rPr lang="en-US" sz="900" dirty="0" err="1"/>
              <a:t>ayından</a:t>
            </a:r>
            <a:r>
              <a:rPr lang="en-US" sz="900" dirty="0"/>
              <a:t> </a:t>
            </a:r>
            <a:r>
              <a:rPr lang="en-US" sz="900" dirty="0" err="1"/>
              <a:t>beri</a:t>
            </a:r>
            <a:r>
              <a:rPr lang="en-US" sz="900" dirty="0"/>
              <a:t> </a:t>
            </a:r>
            <a:r>
              <a:rPr lang="en-US" sz="900" dirty="0" err="1"/>
              <a:t>politika</a:t>
            </a:r>
            <a:r>
              <a:rPr lang="en-US" sz="900" dirty="0"/>
              <a:t> </a:t>
            </a:r>
            <a:r>
              <a:rPr lang="en-US" sz="900" dirty="0" err="1"/>
              <a:t>faizini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31,5 </a:t>
            </a:r>
            <a:r>
              <a:rPr lang="en-US" sz="900" dirty="0" err="1"/>
              <a:t>oranında</a:t>
            </a:r>
            <a:r>
              <a:rPr lang="en-US" sz="900" dirty="0"/>
              <a:t>  </a:t>
            </a:r>
            <a:r>
              <a:rPr lang="en-US" sz="900" dirty="0" err="1"/>
              <a:t>artırdığı</a:t>
            </a:r>
            <a:r>
              <a:rPr lang="en-US" sz="900" dirty="0"/>
              <a:t>, </a:t>
            </a:r>
            <a:r>
              <a:rPr lang="en-US" sz="900" dirty="0" err="1"/>
              <a:t>bu</a:t>
            </a:r>
            <a:r>
              <a:rPr lang="en-US" sz="900" dirty="0"/>
              <a:t> </a:t>
            </a:r>
            <a:r>
              <a:rPr lang="en-US" sz="900" dirty="0" err="1"/>
              <a:t>durumun</a:t>
            </a:r>
            <a:r>
              <a:rPr lang="en-US" sz="900" dirty="0"/>
              <a:t> da yurt </a:t>
            </a:r>
            <a:r>
              <a:rPr lang="en-US" sz="900" dirty="0" err="1"/>
              <a:t>içi</a:t>
            </a:r>
            <a:r>
              <a:rPr lang="en-US" sz="900" dirty="0"/>
              <a:t> </a:t>
            </a:r>
            <a:r>
              <a:rPr lang="en-US" sz="900" dirty="0" err="1"/>
              <a:t>tasarruflarda</a:t>
            </a:r>
            <a:r>
              <a:rPr lang="en-US" sz="900" dirty="0"/>
              <a:t> </a:t>
            </a:r>
            <a:r>
              <a:rPr lang="en-US" sz="900" dirty="0" err="1"/>
              <a:t>dolarizasyonu</a:t>
            </a:r>
            <a:r>
              <a:rPr lang="en-US" sz="900" dirty="0"/>
              <a:t> </a:t>
            </a:r>
            <a:r>
              <a:rPr lang="en-US" sz="900" dirty="0" err="1"/>
              <a:t>azalttığı</a:t>
            </a:r>
            <a:r>
              <a:rPr lang="en-US" sz="900" dirty="0"/>
              <a:t> </a:t>
            </a:r>
            <a:r>
              <a:rPr lang="en-US" sz="900" dirty="0" err="1"/>
              <a:t>ifade</a:t>
            </a:r>
            <a:r>
              <a:rPr lang="en-US" sz="900" dirty="0"/>
              <a:t> </a:t>
            </a:r>
            <a:r>
              <a:rPr lang="en-US" sz="900" dirty="0" err="1" smtClean="0"/>
              <a:t>edildi.Merkez</a:t>
            </a:r>
            <a:r>
              <a:rPr lang="en-US" sz="900" dirty="0" smtClean="0"/>
              <a:t> </a:t>
            </a:r>
            <a:r>
              <a:rPr lang="en-US" sz="900" dirty="0" err="1"/>
              <a:t>Bankası’nın</a:t>
            </a:r>
            <a:r>
              <a:rPr lang="en-US" sz="900" dirty="0"/>
              <a:t> </a:t>
            </a:r>
            <a:r>
              <a:rPr lang="en-US" sz="900" dirty="0" err="1"/>
              <a:t>sıkı</a:t>
            </a:r>
            <a:r>
              <a:rPr lang="en-US" sz="900" dirty="0"/>
              <a:t> </a:t>
            </a:r>
            <a:r>
              <a:rPr lang="en-US" sz="900" dirty="0" err="1"/>
              <a:t>duruşunun</a:t>
            </a:r>
            <a:r>
              <a:rPr lang="en-US" sz="900" dirty="0"/>
              <a:t> </a:t>
            </a:r>
            <a:r>
              <a:rPr lang="en-US" sz="900" dirty="0" err="1"/>
              <a:t>manşet</a:t>
            </a:r>
            <a:r>
              <a:rPr lang="en-US" sz="900" dirty="0"/>
              <a:t> </a:t>
            </a:r>
            <a:r>
              <a:rPr lang="en-US" sz="900" dirty="0" err="1"/>
              <a:t>enflasyonda</a:t>
            </a:r>
            <a:r>
              <a:rPr lang="en-US" sz="900" dirty="0"/>
              <a:t> </a:t>
            </a:r>
            <a:r>
              <a:rPr lang="en-US" sz="900" dirty="0" err="1"/>
              <a:t>stabilizasyona</a:t>
            </a:r>
            <a:r>
              <a:rPr lang="en-US" sz="900" dirty="0"/>
              <a:t> </a:t>
            </a:r>
            <a:r>
              <a:rPr lang="en-US" sz="900" dirty="0" err="1"/>
              <a:t>neden</a:t>
            </a:r>
            <a:r>
              <a:rPr lang="en-US" sz="900" dirty="0"/>
              <a:t> </a:t>
            </a:r>
            <a:r>
              <a:rPr lang="en-US" sz="900" dirty="0" err="1"/>
              <a:t>olduğu</a:t>
            </a:r>
            <a:r>
              <a:rPr lang="en-US" sz="900" dirty="0"/>
              <a:t> ancak hala </a:t>
            </a:r>
            <a:r>
              <a:rPr lang="en-US" sz="900" dirty="0" err="1"/>
              <a:t>yüksek</a:t>
            </a:r>
            <a:r>
              <a:rPr lang="en-US" sz="900" dirty="0"/>
              <a:t> </a:t>
            </a:r>
            <a:r>
              <a:rPr lang="en-US" sz="900" dirty="0" err="1"/>
              <a:t>olduğu</a:t>
            </a:r>
            <a:r>
              <a:rPr lang="en-US" sz="900" dirty="0"/>
              <a:t> </a:t>
            </a:r>
            <a:r>
              <a:rPr lang="en-US" sz="900" dirty="0" err="1" smtClean="0"/>
              <a:t>belirtildi.Ödemeler</a:t>
            </a:r>
            <a:r>
              <a:rPr lang="en-US" sz="900" dirty="0" smtClean="0"/>
              <a:t> </a:t>
            </a:r>
            <a:r>
              <a:rPr lang="en-US" sz="900" dirty="0" err="1"/>
              <a:t>dengesinin</a:t>
            </a:r>
            <a:r>
              <a:rPr lang="en-US" sz="900" dirty="0"/>
              <a:t> daha da </a:t>
            </a:r>
            <a:r>
              <a:rPr lang="en-US" sz="900" dirty="0" err="1"/>
              <a:t>iyileşmesi</a:t>
            </a:r>
            <a:r>
              <a:rPr lang="en-US" sz="900" dirty="0"/>
              <a:t>, </a:t>
            </a:r>
            <a:r>
              <a:rPr lang="en-US" sz="900" dirty="0" err="1"/>
              <a:t>döviz</a:t>
            </a:r>
            <a:r>
              <a:rPr lang="en-US" sz="900" dirty="0"/>
              <a:t> </a:t>
            </a:r>
            <a:r>
              <a:rPr lang="en-US" sz="900" dirty="0" err="1"/>
              <a:t>rezervlerinin</a:t>
            </a:r>
            <a:r>
              <a:rPr lang="en-US" sz="900" dirty="0"/>
              <a:t> daha </a:t>
            </a:r>
            <a:r>
              <a:rPr lang="en-US" sz="900" dirty="0" err="1"/>
              <a:t>hızlı</a:t>
            </a:r>
            <a:r>
              <a:rPr lang="en-US" sz="900" dirty="0"/>
              <a:t> </a:t>
            </a:r>
            <a:r>
              <a:rPr lang="en-US" sz="900" dirty="0" err="1"/>
              <a:t>artması</a:t>
            </a:r>
            <a:r>
              <a:rPr lang="en-US" sz="900" dirty="0"/>
              <a:t> ve gelecek 12 ay </a:t>
            </a:r>
            <a:r>
              <a:rPr lang="en-US" sz="900" dirty="0" err="1"/>
              <a:t>içinde</a:t>
            </a:r>
            <a:r>
              <a:rPr lang="en-US" sz="900" dirty="0"/>
              <a:t> </a:t>
            </a:r>
            <a:r>
              <a:rPr lang="en-US" sz="900" dirty="0" err="1"/>
              <a:t>dolarizasyonda</a:t>
            </a:r>
            <a:r>
              <a:rPr lang="en-US" sz="900" dirty="0"/>
              <a:t> </a:t>
            </a:r>
            <a:r>
              <a:rPr lang="en-US" sz="900" dirty="0" err="1"/>
              <a:t>düşüş</a:t>
            </a:r>
            <a:r>
              <a:rPr lang="en-US" sz="900" dirty="0"/>
              <a:t> </a:t>
            </a:r>
            <a:r>
              <a:rPr lang="en-US" sz="900" dirty="0" err="1"/>
              <a:t>görülmesi</a:t>
            </a:r>
            <a:r>
              <a:rPr lang="en-US" sz="900" dirty="0"/>
              <a:t> halinde </a:t>
            </a:r>
            <a:r>
              <a:rPr lang="en-US" sz="900" dirty="0" err="1"/>
              <a:t>uzun</a:t>
            </a:r>
            <a:r>
              <a:rPr lang="en-US" sz="900" dirty="0"/>
              <a:t> </a:t>
            </a:r>
            <a:r>
              <a:rPr lang="en-US" sz="900" dirty="0" err="1"/>
              <a:t>vadeli</a:t>
            </a:r>
            <a:r>
              <a:rPr lang="en-US" sz="900" dirty="0"/>
              <a:t> </a:t>
            </a:r>
            <a:r>
              <a:rPr lang="en-US" sz="900" dirty="0" err="1"/>
              <a:t>ülke</a:t>
            </a:r>
            <a:r>
              <a:rPr lang="en-US" sz="900" dirty="0"/>
              <a:t> </a:t>
            </a:r>
            <a:r>
              <a:rPr lang="en-US" sz="900" dirty="0" err="1"/>
              <a:t>notunun</a:t>
            </a:r>
            <a:r>
              <a:rPr lang="en-US" sz="900" dirty="0"/>
              <a:t> bir </a:t>
            </a:r>
            <a:r>
              <a:rPr lang="en-US" sz="900" dirty="0" err="1"/>
              <a:t>kademe</a:t>
            </a:r>
            <a:r>
              <a:rPr lang="en-US" sz="900" dirty="0"/>
              <a:t> </a:t>
            </a:r>
            <a:r>
              <a:rPr lang="en-US" sz="900" dirty="0" err="1"/>
              <a:t>yükseltilebileceği</a:t>
            </a:r>
            <a:r>
              <a:rPr lang="en-US" sz="900" dirty="0"/>
              <a:t> </a:t>
            </a:r>
            <a:r>
              <a:rPr lang="en-US" sz="900" dirty="0" err="1" smtClean="0"/>
              <a:t>belirtildi.Türkiye</a:t>
            </a:r>
            <a:r>
              <a:rPr lang="en-US" sz="900" dirty="0" smtClean="0"/>
              <a:t> </a:t>
            </a:r>
            <a:r>
              <a:rPr lang="en-US" sz="900" dirty="0" err="1"/>
              <a:t>ekonomisinin</a:t>
            </a:r>
            <a:r>
              <a:rPr lang="en-US" sz="900" dirty="0"/>
              <a:t> </a:t>
            </a:r>
            <a:r>
              <a:rPr lang="en-US" sz="900" dirty="0" err="1"/>
              <a:t>bu</a:t>
            </a:r>
            <a:r>
              <a:rPr lang="en-US" sz="900" dirty="0"/>
              <a:t> </a:t>
            </a:r>
            <a:r>
              <a:rPr lang="en-US" sz="900" dirty="0" err="1"/>
              <a:t>yıl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3,7, 2024'te de </a:t>
            </a:r>
            <a:r>
              <a:rPr lang="en-US" sz="900" dirty="0" err="1"/>
              <a:t>yüzde</a:t>
            </a:r>
            <a:r>
              <a:rPr lang="en-US" sz="900" dirty="0"/>
              <a:t> 2,4 </a:t>
            </a:r>
            <a:r>
              <a:rPr lang="en-US" sz="900" dirty="0" err="1"/>
              <a:t>büyüyeceği</a:t>
            </a:r>
            <a:r>
              <a:rPr lang="en-US" sz="900" dirty="0"/>
              <a:t> tahmin </a:t>
            </a:r>
            <a:r>
              <a:rPr lang="en-US" sz="900" dirty="0" err="1" smtClean="0"/>
              <a:t>edildi</a:t>
            </a:r>
            <a:r>
              <a:rPr lang="en-US" sz="900" dirty="0" smtClean="0"/>
              <a:t>. </a:t>
            </a:r>
          </a:p>
          <a:p>
            <a:pPr fontAlgn="base">
              <a:lnSpc>
                <a:spcPct val="150000"/>
              </a:lnSpc>
            </a:pPr>
            <a:r>
              <a:rPr lang="en-US" sz="900" dirty="0" err="1" smtClean="0"/>
              <a:t>Öte</a:t>
            </a:r>
            <a:r>
              <a:rPr lang="en-US" sz="900" dirty="0" smtClean="0"/>
              <a:t> </a:t>
            </a:r>
            <a:r>
              <a:rPr lang="en-US" sz="900" dirty="0" err="1"/>
              <a:t>yandan</a:t>
            </a:r>
            <a:r>
              <a:rPr lang="en-US" sz="900" dirty="0"/>
              <a:t> </a:t>
            </a:r>
            <a:r>
              <a:rPr lang="en-US" sz="900" dirty="0" err="1"/>
              <a:t>açıklamada</a:t>
            </a:r>
            <a:r>
              <a:rPr lang="en-US" sz="900" dirty="0"/>
              <a:t>, Türkiye için bir </a:t>
            </a:r>
            <a:r>
              <a:rPr lang="en-US" sz="900" dirty="0" err="1"/>
              <a:t>sonraki</a:t>
            </a:r>
            <a:r>
              <a:rPr lang="en-US" sz="900" dirty="0"/>
              <a:t> </a:t>
            </a:r>
            <a:r>
              <a:rPr lang="en-US" sz="900" dirty="0" err="1"/>
              <a:t>planlı</a:t>
            </a:r>
            <a:r>
              <a:rPr lang="en-US" sz="900" dirty="0"/>
              <a:t> </a:t>
            </a:r>
            <a:r>
              <a:rPr lang="en-US" sz="900" dirty="0" err="1"/>
              <a:t>değerlendirmenin</a:t>
            </a:r>
            <a:r>
              <a:rPr lang="en-US" sz="900" dirty="0"/>
              <a:t> 2024'te </a:t>
            </a:r>
            <a:r>
              <a:rPr lang="en-US" sz="900" dirty="0" err="1"/>
              <a:t>gerçekleştirileceği</a:t>
            </a:r>
            <a:r>
              <a:rPr lang="en-US" sz="900" dirty="0"/>
              <a:t> </a:t>
            </a:r>
            <a:r>
              <a:rPr lang="en-US" sz="900" dirty="0" err="1"/>
              <a:t>bilgisi</a:t>
            </a:r>
            <a:r>
              <a:rPr lang="en-US" sz="900" dirty="0"/>
              <a:t> </a:t>
            </a:r>
            <a:r>
              <a:rPr lang="en-US" sz="900" dirty="0" err="1" smtClean="0"/>
              <a:t>paylaşıldı</a:t>
            </a:r>
            <a:r>
              <a:rPr lang="en-US" sz="900" dirty="0" smtClean="0"/>
              <a:t>. S&amp;P </a:t>
            </a:r>
            <a:r>
              <a:rPr lang="en-US" sz="900" dirty="0" err="1"/>
              <a:t>Eylül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</a:t>
            </a:r>
            <a:r>
              <a:rPr lang="en-US" sz="900" dirty="0" err="1"/>
              <a:t>Türkiye’nin</a:t>
            </a:r>
            <a:r>
              <a:rPr lang="en-US" sz="900" dirty="0"/>
              <a:t> </a:t>
            </a:r>
            <a:r>
              <a:rPr lang="en-US" sz="900" dirty="0" err="1"/>
              <a:t>kredi</a:t>
            </a:r>
            <a:r>
              <a:rPr lang="en-US" sz="900" dirty="0"/>
              <a:t> </a:t>
            </a:r>
            <a:r>
              <a:rPr lang="en-US" sz="900" dirty="0" err="1"/>
              <a:t>notunu</a:t>
            </a:r>
            <a:r>
              <a:rPr lang="en-US" sz="900" dirty="0"/>
              <a:t> teyit </a:t>
            </a:r>
            <a:r>
              <a:rPr lang="en-US" sz="900" dirty="0" err="1"/>
              <a:t>ederken</a:t>
            </a:r>
            <a:r>
              <a:rPr lang="en-US" sz="900" dirty="0"/>
              <a:t>, </a:t>
            </a:r>
            <a:r>
              <a:rPr lang="en-US" sz="900" dirty="0" err="1"/>
              <a:t>kredi</a:t>
            </a:r>
            <a:r>
              <a:rPr lang="en-US" sz="900" dirty="0"/>
              <a:t> </a:t>
            </a:r>
            <a:r>
              <a:rPr lang="en-US" sz="900" dirty="0" err="1"/>
              <a:t>notu</a:t>
            </a:r>
            <a:r>
              <a:rPr lang="en-US" sz="900" dirty="0"/>
              <a:t> </a:t>
            </a:r>
            <a:r>
              <a:rPr lang="en-US" sz="900" dirty="0" err="1"/>
              <a:t>görünümünü</a:t>
            </a:r>
            <a:r>
              <a:rPr lang="en-US" sz="900" dirty="0"/>
              <a:t> "</a:t>
            </a:r>
            <a:r>
              <a:rPr lang="en-US" sz="900" dirty="0" err="1"/>
              <a:t>negatif"ten</a:t>
            </a:r>
            <a:r>
              <a:rPr lang="en-US" sz="900" dirty="0"/>
              <a:t> "</a:t>
            </a:r>
            <a:r>
              <a:rPr lang="en-US" sz="900" dirty="0" err="1" smtClean="0"/>
              <a:t>durağan"a</a:t>
            </a:r>
            <a:r>
              <a:rPr lang="en-US" sz="900" dirty="0"/>
              <a:t> </a:t>
            </a:r>
            <a:r>
              <a:rPr lang="en-US" sz="900" dirty="0" err="1" smtClean="0"/>
              <a:t>çıkarmıştı</a:t>
            </a:r>
            <a:r>
              <a:rPr lang="en-US" sz="900" dirty="0" smtClean="0"/>
              <a:t>.                                                          </a:t>
            </a:r>
            <a:r>
              <a:rPr lang="en-US" sz="900" dirty="0">
                <a:solidFill>
                  <a:schemeClr val="bg1"/>
                </a:solidFill>
              </a:rPr>
              <a:t/>
            </a:r>
            <a:br>
              <a:rPr lang="en-US" sz="900" dirty="0">
                <a:solidFill>
                  <a:schemeClr val="bg1"/>
                </a:solidFill>
              </a:rPr>
            </a:br>
            <a:r>
              <a:rPr lang="en-US" sz="900" dirty="0">
                <a:solidFill>
                  <a:schemeClr val="bg1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19060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211562</TotalTime>
  <Words>963</Words>
  <Application>Microsoft Office PowerPoint</Application>
  <PresentationFormat>Custom</PresentationFormat>
  <Paragraphs>103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Ziyaret Programı</dc:title>
  <dc:creator>Nagihan Kargın</dc:creator>
  <cp:lastModifiedBy>Nagihan Kargın</cp:lastModifiedBy>
  <cp:revision>3800</cp:revision>
  <cp:lastPrinted>2020-06-19T08:48:54Z</cp:lastPrinted>
  <dcterms:created xsi:type="dcterms:W3CDTF">2013-11-22T11:55:19Z</dcterms:created>
  <dcterms:modified xsi:type="dcterms:W3CDTF">2024-05-07T09:35:25Z</dcterms:modified>
</cp:coreProperties>
</file>